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1.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notesSlides/notesSlide2.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notesSlides/notesSlide3.xml" ContentType="application/vnd.openxmlformats-officedocument.presentationml.notesSlide+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4.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34"/>
  </p:notesMasterIdLst>
  <p:handoutMasterIdLst>
    <p:handoutMasterId r:id="rId35"/>
  </p:handoutMasterIdLst>
  <p:sldIdLst>
    <p:sldId id="256" r:id="rId3"/>
    <p:sldId id="3701" r:id="rId4"/>
    <p:sldId id="3830" r:id="rId5"/>
    <p:sldId id="3831" r:id="rId6"/>
    <p:sldId id="3832" r:id="rId7"/>
    <p:sldId id="3702" r:id="rId8"/>
    <p:sldId id="3833" r:id="rId9"/>
    <p:sldId id="3824" r:id="rId10"/>
    <p:sldId id="3834" r:id="rId11"/>
    <p:sldId id="3835" r:id="rId12"/>
    <p:sldId id="3825" r:id="rId13"/>
    <p:sldId id="3836" r:id="rId14"/>
    <p:sldId id="3826" r:id="rId15"/>
    <p:sldId id="3837" r:id="rId16"/>
    <p:sldId id="3838" r:id="rId17"/>
    <p:sldId id="3839" r:id="rId18"/>
    <p:sldId id="3827" r:id="rId19"/>
    <p:sldId id="3840" r:id="rId20"/>
    <p:sldId id="3841" r:id="rId21"/>
    <p:sldId id="3842" r:id="rId22"/>
    <p:sldId id="3843" r:id="rId23"/>
    <p:sldId id="3844" r:id="rId24"/>
    <p:sldId id="3845" r:id="rId25"/>
    <p:sldId id="3828" r:id="rId26"/>
    <p:sldId id="3846" r:id="rId27"/>
    <p:sldId id="3847" r:id="rId28"/>
    <p:sldId id="3829" r:id="rId29"/>
    <p:sldId id="3848" r:id="rId30"/>
    <p:sldId id="3849" r:id="rId31"/>
    <p:sldId id="3850" r:id="rId32"/>
    <p:sldId id="3851" r:id="rId33"/>
  </p:sldIdLst>
  <p:sldSz cx="12192000" cy="6858000"/>
  <p:notesSz cx="7102475" cy="9388475"/>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5854" autoAdjust="0"/>
  </p:normalViewPr>
  <p:slideViewPr>
    <p:cSldViewPr snapToGrid="0" snapToObjects="1">
      <p:cViewPr varScale="1">
        <p:scale>
          <a:sx n="60" d="100"/>
          <a:sy n="60" d="100"/>
        </p:scale>
        <p:origin x="96" y="6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43" Type="http://schemas.microsoft.com/office/2018/10/relationships/authors" Targe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27 February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27 February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azure/cost-management"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azure/cost-management/cost-mgt-best-practic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Arial" panose="020B0604020202020204" pitchFamily="34" charset="0"/>
              </a:rPr>
              <a:t>For an accurate TCO estimate, it’s best to carefully record your expenses before generating a TCO report.</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27 February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21</a:t>
            </a:fld>
            <a:endParaRPr lang="en-US"/>
          </a:p>
        </p:txBody>
      </p:sp>
    </p:spTree>
    <p:extLst>
      <p:ext uri="{BB962C8B-B14F-4D97-AF65-F5344CB8AC3E}">
        <p14:creationId xmlns:p14="http://schemas.microsoft.com/office/powerpoint/2010/main" val="106291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Arial" panose="020B0604020202020204" pitchFamily="34" charset="0"/>
              </a:rPr>
              <a:t>For an accurate TCO estimate, it’s best to carefully record your expenses before generating a TCO report.</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27 February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22</a:t>
            </a:fld>
            <a:endParaRPr lang="en-US"/>
          </a:p>
        </p:txBody>
      </p:sp>
    </p:spTree>
    <p:extLst>
      <p:ext uri="{BB962C8B-B14F-4D97-AF65-F5344CB8AC3E}">
        <p14:creationId xmlns:p14="http://schemas.microsoft.com/office/powerpoint/2010/main" val="300649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Arial" panose="020B0604020202020204" pitchFamily="34" charset="0"/>
              </a:rPr>
              <a:t>For an accurate TCO estimate, it’s best to carefully record your expenses before generating a TCO report.</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27 February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23</a:t>
            </a:fld>
            <a:endParaRPr lang="en-US"/>
          </a:p>
        </p:txBody>
      </p:sp>
    </p:spTree>
    <p:extLst>
      <p:ext uri="{BB962C8B-B14F-4D97-AF65-F5344CB8AC3E}">
        <p14:creationId xmlns:p14="http://schemas.microsoft.com/office/powerpoint/2010/main" val="3241822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For more information on Azure Cost Management, see </a:t>
            </a:r>
            <a:r>
              <a:rPr lang="en-US" sz="1100" b="1" i="1" u="sng" kern="1200" dirty="0">
                <a:solidFill>
                  <a:schemeClr val="tx1"/>
                </a:solidFill>
                <a:effectLst/>
                <a:latin typeface="+mn-lt"/>
                <a:ea typeface="+mn-ea"/>
                <a:cs typeface="Arial" panose="020B0604020202020204" pitchFamily="34" charset="0"/>
                <a:hlinkClick r:id="rId3"/>
              </a:rPr>
              <a:t>https://docs.microsoft.com/azure/cost-management</a:t>
            </a:r>
            <a:r>
              <a:rPr lang="en-US" sz="1100" b="1" i="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For more information on best practices for minimizing costs, see: </a:t>
            </a:r>
            <a:r>
              <a:rPr lang="en-US" sz="1100" b="1" i="1" u="sng" kern="1200" dirty="0">
                <a:solidFill>
                  <a:schemeClr val="tx1"/>
                </a:solidFill>
                <a:effectLst/>
                <a:latin typeface="+mn-lt"/>
                <a:ea typeface="+mn-ea"/>
                <a:cs typeface="Arial" panose="020B0604020202020204" pitchFamily="34" charset="0"/>
                <a:hlinkClick r:id="rId4"/>
              </a:rPr>
              <a:t>https://docs.microsoft.com/azure/cost-management/cost-mgt-best-practices</a:t>
            </a:r>
            <a:r>
              <a:rPr lang="en-US" sz="1100" b="1" i="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27 February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26</a:t>
            </a:fld>
            <a:endParaRPr lang="en-US"/>
          </a:p>
        </p:txBody>
      </p:sp>
    </p:spTree>
    <p:extLst>
      <p:ext uri="{BB962C8B-B14F-4D97-AF65-F5344CB8AC3E}">
        <p14:creationId xmlns:p14="http://schemas.microsoft.com/office/powerpoint/2010/main" val="36676752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9"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87"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5"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31"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5"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79"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3"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03"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2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1"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5"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9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23"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47"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7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19"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7"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1"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3"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7"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tags" Target="../tags/tag382.xml"/><Relationship Id="rId13" Type="http://schemas.openxmlformats.org/officeDocument/2006/relationships/tags" Target="../tags/tag387.xml"/><Relationship Id="rId18" Type="http://schemas.openxmlformats.org/officeDocument/2006/relationships/slide" Target="slide2.xml"/><Relationship Id="rId3" Type="http://schemas.openxmlformats.org/officeDocument/2006/relationships/tags" Target="../tags/tag377.xml"/><Relationship Id="rId21" Type="http://schemas.openxmlformats.org/officeDocument/2006/relationships/slide" Target="slide13.xml"/><Relationship Id="rId7" Type="http://schemas.openxmlformats.org/officeDocument/2006/relationships/tags" Target="../tags/tag381.xml"/><Relationship Id="rId12" Type="http://schemas.openxmlformats.org/officeDocument/2006/relationships/tags" Target="../tags/tag386.xml"/><Relationship Id="rId17" Type="http://schemas.openxmlformats.org/officeDocument/2006/relationships/image" Target="../media/image9.emf"/><Relationship Id="rId2" Type="http://schemas.openxmlformats.org/officeDocument/2006/relationships/tags" Target="../tags/tag376.xml"/><Relationship Id="rId16" Type="http://schemas.openxmlformats.org/officeDocument/2006/relationships/oleObject" Target="../embeddings/oleObject36.bin"/><Relationship Id="rId20" Type="http://schemas.openxmlformats.org/officeDocument/2006/relationships/slide" Target="slide8.xml"/><Relationship Id="rId1" Type="http://schemas.openxmlformats.org/officeDocument/2006/relationships/vmlDrawing" Target="../drawings/vmlDrawing36.vml"/><Relationship Id="rId6" Type="http://schemas.openxmlformats.org/officeDocument/2006/relationships/tags" Target="../tags/tag380.xml"/><Relationship Id="rId11" Type="http://schemas.openxmlformats.org/officeDocument/2006/relationships/tags" Target="../tags/tag385.xml"/><Relationship Id="rId24" Type="http://schemas.openxmlformats.org/officeDocument/2006/relationships/slide" Target="slide27.xml"/><Relationship Id="rId5" Type="http://schemas.openxmlformats.org/officeDocument/2006/relationships/tags" Target="../tags/tag379.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384.xml"/><Relationship Id="rId19" Type="http://schemas.openxmlformats.org/officeDocument/2006/relationships/slide" Target="slide6.xml"/><Relationship Id="rId4" Type="http://schemas.openxmlformats.org/officeDocument/2006/relationships/tags" Target="../tags/tag378.xml"/><Relationship Id="rId9" Type="http://schemas.openxmlformats.org/officeDocument/2006/relationships/tags" Target="../tags/tag383.xml"/><Relationship Id="rId14" Type="http://schemas.openxmlformats.org/officeDocument/2006/relationships/tags" Target="../tags/tag388.xml"/><Relationship Id="rId22" Type="http://schemas.openxmlformats.org/officeDocument/2006/relationships/slide" Target="slide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9.xml"/><Relationship Id="rId1" Type="http://schemas.openxmlformats.org/officeDocument/2006/relationships/vmlDrawing" Target="../drawings/vmlDrawing37.vml"/><Relationship Id="rId5" Type="http://schemas.openxmlformats.org/officeDocument/2006/relationships/image" Target="../media/image4.emf"/><Relationship Id="rId4" Type="http://schemas.openxmlformats.org/officeDocument/2006/relationships/oleObject" Target="../embeddings/oleObject37.bin"/></Relationships>
</file>

<file path=ppt/slides/_rels/slide13.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slide" Target="slide2.xml"/><Relationship Id="rId3" Type="http://schemas.openxmlformats.org/officeDocument/2006/relationships/tags" Target="../tags/tag391.xml"/><Relationship Id="rId21" Type="http://schemas.openxmlformats.org/officeDocument/2006/relationships/slide" Target="slide11.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image" Target="../media/image9.emf"/><Relationship Id="rId2" Type="http://schemas.openxmlformats.org/officeDocument/2006/relationships/tags" Target="../tags/tag390.xml"/><Relationship Id="rId16" Type="http://schemas.openxmlformats.org/officeDocument/2006/relationships/oleObject" Target="../embeddings/oleObject38.bin"/><Relationship Id="rId20" Type="http://schemas.openxmlformats.org/officeDocument/2006/relationships/slide" Target="slide8.xml"/><Relationship Id="rId1" Type="http://schemas.openxmlformats.org/officeDocument/2006/relationships/vmlDrawing" Target="../drawings/vmlDrawing38.v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slide" Target="slide27.xml"/><Relationship Id="rId5" Type="http://schemas.openxmlformats.org/officeDocument/2006/relationships/tags" Target="../tags/tag393.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398.xml"/><Relationship Id="rId19" Type="http://schemas.openxmlformats.org/officeDocument/2006/relationships/slide" Target="slide6.xml"/><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slide" Target="slide17.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04.xml"/><Relationship Id="rId7" Type="http://schemas.openxmlformats.org/officeDocument/2006/relationships/hyperlink" Target="https://azure.microsoft.com/en-us/pricing/calculator" TargetMode="External"/><Relationship Id="rId2" Type="http://schemas.openxmlformats.org/officeDocument/2006/relationships/tags" Target="../tags/tag403.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406.xml"/><Relationship Id="rId7" Type="http://schemas.openxmlformats.org/officeDocument/2006/relationships/image" Target="../media/image11.png"/><Relationship Id="rId2" Type="http://schemas.openxmlformats.org/officeDocument/2006/relationships/tags" Target="../tags/tag405.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415.xml"/><Relationship Id="rId13" Type="http://schemas.openxmlformats.org/officeDocument/2006/relationships/tags" Target="../tags/tag420.xml"/><Relationship Id="rId18" Type="http://schemas.openxmlformats.org/officeDocument/2006/relationships/slide" Target="slide2.xml"/><Relationship Id="rId3" Type="http://schemas.openxmlformats.org/officeDocument/2006/relationships/tags" Target="../tags/tag410.xml"/><Relationship Id="rId21" Type="http://schemas.openxmlformats.org/officeDocument/2006/relationships/slide" Target="slide11.xml"/><Relationship Id="rId7" Type="http://schemas.openxmlformats.org/officeDocument/2006/relationships/tags" Target="../tags/tag414.xml"/><Relationship Id="rId12" Type="http://schemas.openxmlformats.org/officeDocument/2006/relationships/tags" Target="../tags/tag419.xml"/><Relationship Id="rId17" Type="http://schemas.openxmlformats.org/officeDocument/2006/relationships/image" Target="../media/image9.emf"/><Relationship Id="rId2" Type="http://schemas.openxmlformats.org/officeDocument/2006/relationships/tags" Target="../tags/tag409.xml"/><Relationship Id="rId16" Type="http://schemas.openxmlformats.org/officeDocument/2006/relationships/oleObject" Target="../embeddings/oleObject42.bin"/><Relationship Id="rId20" Type="http://schemas.openxmlformats.org/officeDocument/2006/relationships/slide" Target="slide8.xml"/><Relationship Id="rId1" Type="http://schemas.openxmlformats.org/officeDocument/2006/relationships/vmlDrawing" Target="../drawings/vmlDrawing42.vml"/><Relationship Id="rId6" Type="http://schemas.openxmlformats.org/officeDocument/2006/relationships/tags" Target="../tags/tag413.xml"/><Relationship Id="rId11" Type="http://schemas.openxmlformats.org/officeDocument/2006/relationships/tags" Target="../tags/tag418.xml"/><Relationship Id="rId24" Type="http://schemas.openxmlformats.org/officeDocument/2006/relationships/slide" Target="slide27.xml"/><Relationship Id="rId5" Type="http://schemas.openxmlformats.org/officeDocument/2006/relationships/tags" Target="../tags/tag412.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417.xml"/><Relationship Id="rId19" Type="http://schemas.openxmlformats.org/officeDocument/2006/relationships/slide" Target="slide6.xml"/><Relationship Id="rId4" Type="http://schemas.openxmlformats.org/officeDocument/2006/relationships/tags" Target="../tags/tag411.xml"/><Relationship Id="rId9" Type="http://schemas.openxmlformats.org/officeDocument/2006/relationships/tags" Target="../tags/tag416.xml"/><Relationship Id="rId14" Type="http://schemas.openxmlformats.org/officeDocument/2006/relationships/tags" Target="../tags/tag421.xml"/><Relationship Id="rId22" Type="http://schemas.openxmlformats.org/officeDocument/2006/relationships/slide" Target="slide13.xml"/></Relationships>
</file>

<file path=ppt/slides/_rels/slide18.xml.rels><?xml version="1.0" encoding="UTF-8" standalone="yes"?>
<Relationships xmlns="http://schemas.openxmlformats.org/package/2006/relationships"><Relationship Id="rId3" Type="http://schemas.openxmlformats.org/officeDocument/2006/relationships/tags" Target="../tags/tag423.xml"/><Relationship Id="rId7" Type="http://schemas.openxmlformats.org/officeDocument/2006/relationships/hyperlink" Target="https://azure.microsoft.com/en-us/pricing/tco/calculator" TargetMode="External"/><Relationship Id="rId2" Type="http://schemas.openxmlformats.org/officeDocument/2006/relationships/tags" Target="../tags/tag422.xml"/><Relationship Id="rId1" Type="http://schemas.openxmlformats.org/officeDocument/2006/relationships/vmlDrawing" Target="../drawings/vmlDrawing43.v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425.xml"/><Relationship Id="rId7" Type="http://schemas.openxmlformats.org/officeDocument/2006/relationships/image" Target="../media/image12.png"/><Relationship Id="rId2" Type="http://schemas.openxmlformats.org/officeDocument/2006/relationships/tags" Target="../tags/tag424.xml"/><Relationship Id="rId1" Type="http://schemas.openxmlformats.org/officeDocument/2006/relationships/vmlDrawing" Target="../drawings/vmlDrawing44.v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331.xml"/><Relationship Id="rId13" Type="http://schemas.openxmlformats.org/officeDocument/2006/relationships/tags" Target="../tags/tag336.xml"/><Relationship Id="rId18" Type="http://schemas.openxmlformats.org/officeDocument/2006/relationships/slide" Target="slide6.xml"/><Relationship Id="rId3" Type="http://schemas.openxmlformats.org/officeDocument/2006/relationships/tags" Target="../tags/tag326.xml"/><Relationship Id="rId21" Type="http://schemas.openxmlformats.org/officeDocument/2006/relationships/slide" Target="slide13.xml"/><Relationship Id="rId7" Type="http://schemas.openxmlformats.org/officeDocument/2006/relationships/tags" Target="../tags/tag330.xml"/><Relationship Id="rId12" Type="http://schemas.openxmlformats.org/officeDocument/2006/relationships/tags" Target="../tags/tag335.xml"/><Relationship Id="rId17" Type="http://schemas.openxmlformats.org/officeDocument/2006/relationships/image" Target="../media/image9.emf"/><Relationship Id="rId2" Type="http://schemas.openxmlformats.org/officeDocument/2006/relationships/tags" Target="../tags/tag325.xml"/><Relationship Id="rId16" Type="http://schemas.openxmlformats.org/officeDocument/2006/relationships/oleObject" Target="../embeddings/oleObject27.bin"/><Relationship Id="rId20" Type="http://schemas.openxmlformats.org/officeDocument/2006/relationships/slide" Target="slide11.xml"/><Relationship Id="rId1" Type="http://schemas.openxmlformats.org/officeDocument/2006/relationships/vmlDrawing" Target="../drawings/vmlDrawing27.vml"/><Relationship Id="rId6" Type="http://schemas.openxmlformats.org/officeDocument/2006/relationships/tags" Target="../tags/tag329.xml"/><Relationship Id="rId11" Type="http://schemas.openxmlformats.org/officeDocument/2006/relationships/tags" Target="../tags/tag334.xml"/><Relationship Id="rId24" Type="http://schemas.openxmlformats.org/officeDocument/2006/relationships/slide" Target="slide27.xml"/><Relationship Id="rId5" Type="http://schemas.openxmlformats.org/officeDocument/2006/relationships/tags" Target="../tags/tag328.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333.xml"/><Relationship Id="rId19" Type="http://schemas.openxmlformats.org/officeDocument/2006/relationships/slide" Target="slide8.xml"/><Relationship Id="rId4" Type="http://schemas.openxmlformats.org/officeDocument/2006/relationships/tags" Target="../tags/tag327.xml"/><Relationship Id="rId9" Type="http://schemas.openxmlformats.org/officeDocument/2006/relationships/tags" Target="../tags/tag332.xml"/><Relationship Id="rId14" Type="http://schemas.openxmlformats.org/officeDocument/2006/relationships/tags" Target="../tags/tag337.xml"/><Relationship Id="rId22" Type="http://schemas.openxmlformats.org/officeDocument/2006/relationships/slide" Target="slide17.xml"/></Relationships>
</file>

<file path=ppt/slides/_rels/slide20.xml.rels><?xml version="1.0" encoding="UTF-8" standalone="yes"?>
<Relationships xmlns="http://schemas.openxmlformats.org/package/2006/relationships"><Relationship Id="rId3" Type="http://schemas.openxmlformats.org/officeDocument/2006/relationships/tags" Target="../tags/tag427.xml"/><Relationship Id="rId7" Type="http://schemas.openxmlformats.org/officeDocument/2006/relationships/image" Target="../media/image13.png"/><Relationship Id="rId2" Type="http://schemas.openxmlformats.org/officeDocument/2006/relationships/tags" Target="../tags/tag426.xml"/><Relationship Id="rId1" Type="http://schemas.openxmlformats.org/officeDocument/2006/relationships/vmlDrawing" Target="../drawings/vmlDrawing45.vml"/><Relationship Id="rId6" Type="http://schemas.openxmlformats.org/officeDocument/2006/relationships/image" Target="../media/image4.emf"/><Relationship Id="rId5" Type="http://schemas.openxmlformats.org/officeDocument/2006/relationships/oleObject" Target="../embeddings/oleObject45.bin"/><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429.xml"/><Relationship Id="rId7" Type="http://schemas.openxmlformats.org/officeDocument/2006/relationships/image" Target="../media/image4.emf"/><Relationship Id="rId2" Type="http://schemas.openxmlformats.org/officeDocument/2006/relationships/tags" Target="../tags/tag428.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tags" Target="../tags/tag431.xml"/><Relationship Id="rId7" Type="http://schemas.openxmlformats.org/officeDocument/2006/relationships/image" Target="../media/image4.emf"/><Relationship Id="rId2" Type="http://schemas.openxmlformats.org/officeDocument/2006/relationships/tags" Target="../tags/tag430.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tags" Target="../tags/tag433.xml"/><Relationship Id="rId7" Type="http://schemas.openxmlformats.org/officeDocument/2006/relationships/image" Target="../media/image4.emf"/><Relationship Id="rId2" Type="http://schemas.openxmlformats.org/officeDocument/2006/relationships/tags" Target="../tags/tag432.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440.xml"/><Relationship Id="rId13" Type="http://schemas.openxmlformats.org/officeDocument/2006/relationships/tags" Target="../tags/tag445.xml"/><Relationship Id="rId18" Type="http://schemas.openxmlformats.org/officeDocument/2006/relationships/slide" Target="slide2.xml"/><Relationship Id="rId3" Type="http://schemas.openxmlformats.org/officeDocument/2006/relationships/tags" Target="../tags/tag435.xml"/><Relationship Id="rId21" Type="http://schemas.openxmlformats.org/officeDocument/2006/relationships/slide" Target="slide11.xml"/><Relationship Id="rId7" Type="http://schemas.openxmlformats.org/officeDocument/2006/relationships/tags" Target="../tags/tag439.xml"/><Relationship Id="rId12" Type="http://schemas.openxmlformats.org/officeDocument/2006/relationships/tags" Target="../tags/tag444.xml"/><Relationship Id="rId17" Type="http://schemas.openxmlformats.org/officeDocument/2006/relationships/image" Target="../media/image9.emf"/><Relationship Id="rId2" Type="http://schemas.openxmlformats.org/officeDocument/2006/relationships/tags" Target="../tags/tag434.xml"/><Relationship Id="rId16" Type="http://schemas.openxmlformats.org/officeDocument/2006/relationships/oleObject" Target="../embeddings/oleObject49.bin"/><Relationship Id="rId20" Type="http://schemas.openxmlformats.org/officeDocument/2006/relationships/slide" Target="slide8.xml"/><Relationship Id="rId1" Type="http://schemas.openxmlformats.org/officeDocument/2006/relationships/vmlDrawing" Target="../drawings/vmlDrawing49.vml"/><Relationship Id="rId6" Type="http://schemas.openxmlformats.org/officeDocument/2006/relationships/tags" Target="../tags/tag438.xml"/><Relationship Id="rId11" Type="http://schemas.openxmlformats.org/officeDocument/2006/relationships/tags" Target="../tags/tag443.xml"/><Relationship Id="rId24" Type="http://schemas.openxmlformats.org/officeDocument/2006/relationships/slide" Target="slide27.xml"/><Relationship Id="rId5" Type="http://schemas.openxmlformats.org/officeDocument/2006/relationships/tags" Target="../tags/tag437.xml"/><Relationship Id="rId15" Type="http://schemas.openxmlformats.org/officeDocument/2006/relationships/slideLayout" Target="../slideLayouts/slideLayout3.xml"/><Relationship Id="rId23" Type="http://schemas.openxmlformats.org/officeDocument/2006/relationships/slide" Target="slide17.xml"/><Relationship Id="rId10" Type="http://schemas.openxmlformats.org/officeDocument/2006/relationships/tags" Target="../tags/tag442.xml"/><Relationship Id="rId19" Type="http://schemas.openxmlformats.org/officeDocument/2006/relationships/slide" Target="slide6.xml"/><Relationship Id="rId4" Type="http://schemas.openxmlformats.org/officeDocument/2006/relationships/tags" Target="../tags/tag436.xml"/><Relationship Id="rId9" Type="http://schemas.openxmlformats.org/officeDocument/2006/relationships/tags" Target="../tags/tag441.xml"/><Relationship Id="rId14" Type="http://schemas.openxmlformats.org/officeDocument/2006/relationships/tags" Target="../tags/tag446.xml"/><Relationship Id="rId22" Type="http://schemas.openxmlformats.org/officeDocument/2006/relationships/slide" Target="slide13.xml"/></Relationships>
</file>

<file path=ppt/slides/_rels/slide25.xml.rels><?xml version="1.0" encoding="UTF-8" standalone="yes"?>
<Relationships xmlns="http://schemas.openxmlformats.org/package/2006/relationships"><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vmlDrawing" Target="../drawings/vmlDrawing50.vml"/><Relationship Id="rId6" Type="http://schemas.openxmlformats.org/officeDocument/2006/relationships/image" Target="../media/image4.emf"/><Relationship Id="rId5" Type="http://schemas.openxmlformats.org/officeDocument/2006/relationships/oleObject" Target="../embeddings/oleObject50.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450.xml"/><Relationship Id="rId7" Type="http://schemas.openxmlformats.org/officeDocument/2006/relationships/image" Target="../media/image4.emf"/><Relationship Id="rId2" Type="http://schemas.openxmlformats.org/officeDocument/2006/relationships/tags" Target="../tags/tag449.xml"/><Relationship Id="rId1" Type="http://schemas.openxmlformats.org/officeDocument/2006/relationships/vmlDrawing" Target="../drawings/vmlDrawing51.vml"/><Relationship Id="rId6" Type="http://schemas.openxmlformats.org/officeDocument/2006/relationships/oleObject" Target="../embeddings/oleObject51.bin"/><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slide" Target="slide2.xml"/><Relationship Id="rId3" Type="http://schemas.openxmlformats.org/officeDocument/2006/relationships/tags" Target="../tags/tag452.xml"/><Relationship Id="rId21" Type="http://schemas.openxmlformats.org/officeDocument/2006/relationships/slide" Target="slide11.xml"/><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image" Target="../media/image9.emf"/><Relationship Id="rId2" Type="http://schemas.openxmlformats.org/officeDocument/2006/relationships/tags" Target="../tags/tag451.xml"/><Relationship Id="rId16" Type="http://schemas.openxmlformats.org/officeDocument/2006/relationships/oleObject" Target="../embeddings/oleObject52.bin"/><Relationship Id="rId20" Type="http://schemas.openxmlformats.org/officeDocument/2006/relationships/slide" Target="slide8.xml"/><Relationship Id="rId1" Type="http://schemas.openxmlformats.org/officeDocument/2006/relationships/vmlDrawing" Target="../drawings/vmlDrawing52.v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slide" Target="slide24.xml"/><Relationship Id="rId5" Type="http://schemas.openxmlformats.org/officeDocument/2006/relationships/tags" Target="../tags/tag454.xml"/><Relationship Id="rId15" Type="http://schemas.openxmlformats.org/officeDocument/2006/relationships/slideLayout" Target="../slideLayouts/slideLayout3.xml"/><Relationship Id="rId23" Type="http://schemas.openxmlformats.org/officeDocument/2006/relationships/slide" Target="slide17.xml"/><Relationship Id="rId10" Type="http://schemas.openxmlformats.org/officeDocument/2006/relationships/tags" Target="../tags/tag459.xml"/><Relationship Id="rId19" Type="http://schemas.openxmlformats.org/officeDocument/2006/relationships/slide" Target="slide6.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slide" Target="slide13.xml"/></Relationships>
</file>

<file path=ppt/slides/_rels/slide28.xml.rels><?xml version="1.0" encoding="UTF-8" standalone="yes"?>
<Relationships xmlns="http://schemas.openxmlformats.org/package/2006/relationships"><Relationship Id="rId3" Type="http://schemas.openxmlformats.org/officeDocument/2006/relationships/tags" Target="../tags/tag465.xml"/><Relationship Id="rId7" Type="http://schemas.openxmlformats.org/officeDocument/2006/relationships/image" Target="../media/image17.jpeg"/><Relationship Id="rId2" Type="http://schemas.openxmlformats.org/officeDocument/2006/relationships/tags" Target="../tags/tag464.xml"/><Relationship Id="rId1" Type="http://schemas.openxmlformats.org/officeDocument/2006/relationships/vmlDrawing" Target="../drawings/vmlDrawing53.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467.xml"/><Relationship Id="rId7" Type="http://schemas.openxmlformats.org/officeDocument/2006/relationships/image" Target="../media/image18.jpeg"/><Relationship Id="rId2" Type="http://schemas.openxmlformats.org/officeDocument/2006/relationships/tags" Target="../tags/tag466.xml"/><Relationship Id="rId1" Type="http://schemas.openxmlformats.org/officeDocument/2006/relationships/vmlDrawing" Target="../drawings/vmlDrawing54.vml"/><Relationship Id="rId6" Type="http://schemas.openxmlformats.org/officeDocument/2006/relationships/image" Target="../media/image4.emf"/><Relationship Id="rId5" Type="http://schemas.openxmlformats.org/officeDocument/2006/relationships/oleObject" Target="../embeddings/oleObject54.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vmlDrawing" Target="../drawings/vmlDrawing28.vml"/><Relationship Id="rId6" Type="http://schemas.openxmlformats.org/officeDocument/2006/relationships/image" Target="../media/image4.emf"/><Relationship Id="rId5" Type="http://schemas.openxmlformats.org/officeDocument/2006/relationships/oleObject" Target="../embeddings/oleObject28.bin"/><Relationship Id="rId4"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hyperlink" Target="mailto:jim@contosopharm.com" TargetMode="External"/><Relationship Id="rId3" Type="http://schemas.openxmlformats.org/officeDocument/2006/relationships/tags" Target="../tags/tag469.xml"/><Relationship Id="rId7" Type="http://schemas.openxmlformats.org/officeDocument/2006/relationships/image" Target="../media/image19.jpeg"/><Relationship Id="rId2" Type="http://schemas.openxmlformats.org/officeDocument/2006/relationships/tags" Target="../tags/tag468.xml"/><Relationship Id="rId1" Type="http://schemas.openxmlformats.org/officeDocument/2006/relationships/vmlDrawing" Target="../drawings/vmlDrawing55.vml"/><Relationship Id="rId6" Type="http://schemas.openxmlformats.org/officeDocument/2006/relationships/image" Target="../media/image4.emf"/><Relationship Id="rId5" Type="http://schemas.openxmlformats.org/officeDocument/2006/relationships/oleObject" Target="../embeddings/oleObject55.bin"/><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471.xml"/><Relationship Id="rId7" Type="http://schemas.openxmlformats.org/officeDocument/2006/relationships/image" Target="../media/image20.jpeg"/><Relationship Id="rId2" Type="http://schemas.openxmlformats.org/officeDocument/2006/relationships/tags" Target="../tags/tag470.xml"/><Relationship Id="rId1" Type="http://schemas.openxmlformats.org/officeDocument/2006/relationships/vmlDrawing" Target="../drawings/vmlDrawing56.vml"/><Relationship Id="rId6" Type="http://schemas.openxmlformats.org/officeDocument/2006/relationships/image" Target="../media/image4.emf"/><Relationship Id="rId5" Type="http://schemas.openxmlformats.org/officeDocument/2006/relationships/oleObject" Target="../embeddings/oleObject56.bin"/><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tags" Target="../tags/tag350.xml"/><Relationship Id="rId13" Type="http://schemas.openxmlformats.org/officeDocument/2006/relationships/tags" Target="../tags/tag355.xml"/><Relationship Id="rId18" Type="http://schemas.openxmlformats.org/officeDocument/2006/relationships/slide" Target="slide2.xml"/><Relationship Id="rId3" Type="http://schemas.openxmlformats.org/officeDocument/2006/relationships/tags" Target="../tags/tag345.xml"/><Relationship Id="rId21" Type="http://schemas.openxmlformats.org/officeDocument/2006/relationships/slide" Target="slide13.xml"/><Relationship Id="rId7" Type="http://schemas.openxmlformats.org/officeDocument/2006/relationships/tags" Target="../tags/tag349.xml"/><Relationship Id="rId12" Type="http://schemas.openxmlformats.org/officeDocument/2006/relationships/tags" Target="../tags/tag354.xml"/><Relationship Id="rId17" Type="http://schemas.openxmlformats.org/officeDocument/2006/relationships/image" Target="../media/image9.emf"/><Relationship Id="rId2" Type="http://schemas.openxmlformats.org/officeDocument/2006/relationships/tags" Target="../tags/tag344.xml"/><Relationship Id="rId16" Type="http://schemas.openxmlformats.org/officeDocument/2006/relationships/oleObject" Target="../embeddings/oleObject31.bin"/><Relationship Id="rId20" Type="http://schemas.openxmlformats.org/officeDocument/2006/relationships/slide" Target="slide11.xml"/><Relationship Id="rId1" Type="http://schemas.openxmlformats.org/officeDocument/2006/relationships/vmlDrawing" Target="../drawings/vmlDrawing31.vml"/><Relationship Id="rId6" Type="http://schemas.openxmlformats.org/officeDocument/2006/relationships/tags" Target="../tags/tag348.xml"/><Relationship Id="rId11" Type="http://schemas.openxmlformats.org/officeDocument/2006/relationships/tags" Target="../tags/tag353.xml"/><Relationship Id="rId24" Type="http://schemas.openxmlformats.org/officeDocument/2006/relationships/slide" Target="slide27.xml"/><Relationship Id="rId5" Type="http://schemas.openxmlformats.org/officeDocument/2006/relationships/tags" Target="../tags/tag347.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352.xml"/><Relationship Id="rId19" Type="http://schemas.openxmlformats.org/officeDocument/2006/relationships/slide" Target="slide8.xml"/><Relationship Id="rId4" Type="http://schemas.openxmlformats.org/officeDocument/2006/relationships/tags" Target="../tags/tag346.xml"/><Relationship Id="rId9" Type="http://schemas.openxmlformats.org/officeDocument/2006/relationships/tags" Target="../tags/tag351.xml"/><Relationship Id="rId14" Type="http://schemas.openxmlformats.org/officeDocument/2006/relationships/tags" Target="../tags/tag356.xml"/><Relationship Id="rId22" Type="http://schemas.openxmlformats.org/officeDocument/2006/relationships/slide" Target="slide17.xml"/></Relationships>
</file>

<file path=ppt/slides/_rels/slide7.xml.rels><?xml version="1.0" encoding="UTF-8" standalone="yes"?>
<Relationships xmlns="http://schemas.openxmlformats.org/package/2006/relationships"><Relationship Id="rId3" Type="http://schemas.openxmlformats.org/officeDocument/2006/relationships/tags" Target="../tags/tag358.xml"/><Relationship Id="rId2" Type="http://schemas.openxmlformats.org/officeDocument/2006/relationships/tags" Target="../tags/tag357.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tags" Target="../tags/tag365.xml"/><Relationship Id="rId13" Type="http://schemas.openxmlformats.org/officeDocument/2006/relationships/tags" Target="../tags/tag370.xml"/><Relationship Id="rId18" Type="http://schemas.openxmlformats.org/officeDocument/2006/relationships/slide" Target="slide2.xml"/><Relationship Id="rId3" Type="http://schemas.openxmlformats.org/officeDocument/2006/relationships/tags" Target="../tags/tag360.xml"/><Relationship Id="rId21" Type="http://schemas.openxmlformats.org/officeDocument/2006/relationships/slide" Target="slide13.xml"/><Relationship Id="rId7" Type="http://schemas.openxmlformats.org/officeDocument/2006/relationships/tags" Target="../tags/tag364.xml"/><Relationship Id="rId12" Type="http://schemas.openxmlformats.org/officeDocument/2006/relationships/tags" Target="../tags/tag369.xml"/><Relationship Id="rId17" Type="http://schemas.openxmlformats.org/officeDocument/2006/relationships/image" Target="../media/image9.emf"/><Relationship Id="rId2" Type="http://schemas.openxmlformats.org/officeDocument/2006/relationships/tags" Target="../tags/tag359.xml"/><Relationship Id="rId16" Type="http://schemas.openxmlformats.org/officeDocument/2006/relationships/oleObject" Target="../embeddings/oleObject33.bin"/><Relationship Id="rId20" Type="http://schemas.openxmlformats.org/officeDocument/2006/relationships/slide" Target="slide11.xml"/><Relationship Id="rId1" Type="http://schemas.openxmlformats.org/officeDocument/2006/relationships/vmlDrawing" Target="../drawings/vmlDrawing33.vml"/><Relationship Id="rId6" Type="http://schemas.openxmlformats.org/officeDocument/2006/relationships/tags" Target="../tags/tag363.xml"/><Relationship Id="rId11" Type="http://schemas.openxmlformats.org/officeDocument/2006/relationships/tags" Target="../tags/tag368.xml"/><Relationship Id="rId24" Type="http://schemas.openxmlformats.org/officeDocument/2006/relationships/slide" Target="slide27.xml"/><Relationship Id="rId5" Type="http://schemas.openxmlformats.org/officeDocument/2006/relationships/tags" Target="../tags/tag362.xml"/><Relationship Id="rId15" Type="http://schemas.openxmlformats.org/officeDocument/2006/relationships/slideLayout" Target="../slideLayouts/slideLayout3.xml"/><Relationship Id="rId23" Type="http://schemas.openxmlformats.org/officeDocument/2006/relationships/slide" Target="slide24.xml"/><Relationship Id="rId10" Type="http://schemas.openxmlformats.org/officeDocument/2006/relationships/tags" Target="../tags/tag367.xml"/><Relationship Id="rId19" Type="http://schemas.openxmlformats.org/officeDocument/2006/relationships/slide" Target="slide6.xml"/><Relationship Id="rId4" Type="http://schemas.openxmlformats.org/officeDocument/2006/relationships/tags" Target="../tags/tag361.xml"/><Relationship Id="rId9" Type="http://schemas.openxmlformats.org/officeDocument/2006/relationships/tags" Target="../tags/tag366.xml"/><Relationship Id="rId14" Type="http://schemas.openxmlformats.org/officeDocument/2006/relationships/tags" Target="../tags/tag371.xml"/><Relationship Id="rId22" Type="http://schemas.openxmlformats.org/officeDocument/2006/relationships/slide" Target="slide17.xml"/></Relationships>
</file>

<file path=ppt/slides/_rels/slide9.xml.rels><?xml version="1.0" encoding="UTF-8" standalone="yes"?>
<Relationships xmlns="http://schemas.openxmlformats.org/package/2006/relationships"><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1157989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43"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44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lstStyle/>
          <a:p>
            <a:r>
              <a:rPr lang="en-US" cap="all" dirty="0"/>
              <a:t>UNDERSTAND PLANNING AND MANAGEMENT OF COSTS</a:t>
            </a:r>
            <a:endParaRPr lang="en-US" dirty="0"/>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ACC8D01-4F7F-48B8-AADC-F6DE4F44896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3"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0ACC8D01-4F7F-48B8-AADC-F6DE4F4489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FC355A7-136B-4670-9F2D-05AFCFB5E47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F065450-962B-4FEC-BAAA-FF1410A7931F}"/>
              </a:ext>
            </a:extLst>
          </p:cNvPr>
          <p:cNvSpPr>
            <a:spLocks noGrp="1"/>
          </p:cNvSpPr>
          <p:nvPr>
            <p:ph type="title"/>
          </p:nvPr>
        </p:nvSpPr>
        <p:spPr/>
        <p:txBody>
          <a:bodyPr/>
          <a:lstStyle/>
          <a:p>
            <a:r>
              <a:rPr lang="en-US" dirty="0"/>
              <a:t>Factors affecting costs</a:t>
            </a:r>
          </a:p>
        </p:txBody>
      </p:sp>
      <p:sp>
        <p:nvSpPr>
          <p:cNvPr id="3" name="Subtitle 2">
            <a:extLst>
              <a:ext uri="{FF2B5EF4-FFF2-40B4-BE49-F238E27FC236}">
                <a16:creationId xmlns:a16="http://schemas.microsoft.com/office/drawing/2014/main" id="{44018BB6-770E-491A-A966-388AAD75FE0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E215FFF-7789-4069-BF2F-121A5E5830C8}"/>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1B12A16-32CB-4716-95C0-70C433D19387}"/>
              </a:ext>
            </a:extLst>
          </p:cNvPr>
          <p:cNvSpPr/>
          <p:nvPr/>
        </p:nvSpPr>
        <p:spPr>
          <a:xfrm>
            <a:off x="3657600" y="1401089"/>
            <a:ext cx="7982712" cy="341632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Microsoft’s costs for operating Azure services differs by region, even when those regions are within the same geographic boundary. Therefore, your pricing will differ based upon which Azure region you use. </a:t>
            </a:r>
          </a:p>
          <a:p>
            <a:endParaRPr lang="en-US" dirty="0">
              <a:solidFill>
                <a:srgbClr val="000000"/>
              </a:solidFill>
              <a:latin typeface="inherit"/>
              <a:cs typeface="Times New Roman" panose="02020603050405020304" pitchFamily="18" charset="0"/>
            </a:endParaRPr>
          </a:p>
          <a:p>
            <a:r>
              <a:rPr lang="en-US" b="1" dirty="0"/>
              <a:t>Choosing the least expensive region for each of your Azure resources usually isn’t a good way to control costs. You may end up having to pay for network traffic across regions, and that may increase your costs above the amount you’re saving. </a:t>
            </a:r>
          </a:p>
          <a:p>
            <a:endParaRPr lang="en-US" b="1" dirty="0"/>
          </a:p>
          <a:p>
            <a:r>
              <a:rPr lang="en-US" dirty="0"/>
              <a:t>It’s also important to keep in mind that you’re not charged for network traffic into an Azure datacenter, but you are charged for network traffic out of a datacenter. However, your first 5GB of outbound data is free.</a:t>
            </a:r>
          </a:p>
        </p:txBody>
      </p:sp>
    </p:spTree>
    <p:extLst>
      <p:ext uri="{BB962C8B-B14F-4D97-AF65-F5344CB8AC3E}">
        <p14:creationId xmlns:p14="http://schemas.microsoft.com/office/powerpoint/2010/main" val="4232466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7826471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82"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hlinkClick r:id="rId20" action="ppaction://hlinksldjump"/>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26" name="Text Placeholder 2">
            <a:extLst>
              <a:ext uri="{FF2B5EF4-FFF2-40B4-BE49-F238E27FC236}">
                <a16:creationId xmlns:a16="http://schemas.microsoft.com/office/drawing/2014/main" id="{7C2544D0-4BBF-4F58-8256-6D62885C1399}"/>
              </a:ext>
            </a:extLst>
          </p:cNvPr>
          <p:cNvSpPr>
            <a:spLocks noGrp="1"/>
          </p:cNvSpPr>
          <p:nvPr>
            <p:custDataLst>
              <p:tags r:id="rId10"/>
            </p:custDataLst>
          </p:nvPr>
        </p:nvSpPr>
        <p:spPr bwMode="gray">
          <a:xfrm>
            <a:off x="4978400"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b="1" cap="small" dirty="0">
                <a:solidFill>
                  <a:schemeClr val="tx2"/>
                </a:solidFill>
              </a:rPr>
              <a:t>Zones</a:t>
            </a:r>
          </a:p>
        </p:txBody>
      </p:sp>
      <p:sp>
        <p:nvSpPr>
          <p:cNvPr id="23" name="Text Placeholder 2">
            <a:hlinkClick r:id="rId21" action="ppaction://hlinksldjump"/>
            <a:extLst>
              <a:ext uri="{FF2B5EF4-FFF2-40B4-BE49-F238E27FC236}">
                <a16:creationId xmlns:a16="http://schemas.microsoft.com/office/drawing/2014/main" id="{A6E3A9B8-8381-4B3B-9B40-BB0A1BEA9473}"/>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dirty="0"/>
              <a:t>THE PRICING CALCULATOR</a:t>
            </a:r>
            <a:endParaRPr lang="en-US" cap="small" dirty="0"/>
          </a:p>
        </p:txBody>
      </p:sp>
      <p:sp>
        <p:nvSpPr>
          <p:cNvPr id="27" name="Text Placeholder 2">
            <a:hlinkClick r:id="rId22" action="ppaction://hlinksldjump"/>
            <a:extLst>
              <a:ext uri="{FF2B5EF4-FFF2-40B4-BE49-F238E27FC236}">
                <a16:creationId xmlns:a16="http://schemas.microsoft.com/office/drawing/2014/main" id="{D3506681-8107-49B7-A30F-25E2CB1B040F}"/>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 calculator</a:t>
            </a:r>
          </a:p>
        </p:txBody>
      </p:sp>
      <p:sp>
        <p:nvSpPr>
          <p:cNvPr id="28" name="Text Placeholder 2">
            <a:hlinkClick r:id="rId23" action="ppaction://hlinksldjump"/>
            <a:extLst>
              <a:ext uri="{FF2B5EF4-FFF2-40B4-BE49-F238E27FC236}">
                <a16:creationId xmlns:a16="http://schemas.microsoft.com/office/drawing/2014/main" id="{56D07F97-E507-4383-AB09-FBF592332DC1}"/>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BF6F6877-03C0-411B-9ADD-6D220D7CE469}"/>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282067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90EB338-55DF-4960-A106-E4C34F6DCBDF}"/>
              </a:ext>
            </a:extLst>
          </p:cNvPr>
          <p:cNvGraphicFramePr>
            <a:graphicFrameLocks noChangeAspect="1"/>
          </p:cNvGraphicFramePr>
          <p:nvPr>
            <p:custDataLst>
              <p:tags r:id="rId2"/>
            </p:custDataLst>
            <p:extLst>
              <p:ext uri="{D42A27DB-BD31-4B8C-83A1-F6EECF244321}">
                <p14:modId xmlns:p14="http://schemas.microsoft.com/office/powerpoint/2010/main" val="2173888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5" name="think-cell Slide" r:id="rId4" imgW="592" imgH="595" progId="TCLayout.ActiveDocument.1">
                  <p:embed/>
                </p:oleObj>
              </mc:Choice>
              <mc:Fallback>
                <p:oleObj name="think-cell Slide" r:id="rId4" imgW="592" imgH="59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DF57C8B-0914-45B9-99F0-37D4B4E3D3D9}"/>
              </a:ext>
            </a:extLst>
          </p:cNvPr>
          <p:cNvSpPr>
            <a:spLocks noGrp="1"/>
          </p:cNvSpPr>
          <p:nvPr>
            <p:ph type="title"/>
          </p:nvPr>
        </p:nvSpPr>
        <p:spPr/>
        <p:txBody>
          <a:bodyPr/>
          <a:lstStyle/>
          <a:p>
            <a:r>
              <a:rPr lang="en-US" dirty="0"/>
              <a:t>ZONES</a:t>
            </a:r>
          </a:p>
        </p:txBody>
      </p:sp>
      <p:sp>
        <p:nvSpPr>
          <p:cNvPr id="3" name="Subtitle 2">
            <a:extLst>
              <a:ext uri="{FF2B5EF4-FFF2-40B4-BE49-F238E27FC236}">
                <a16:creationId xmlns:a16="http://schemas.microsoft.com/office/drawing/2014/main" id="{20E22064-8C56-4BF9-83FD-84309F161539}"/>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2E3AB37E-8AF8-454C-8955-64CF2409D34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E8FBD308-92C2-4149-A64D-DBEC8AF9DE17}"/>
              </a:ext>
            </a:extLst>
          </p:cNvPr>
          <p:cNvSpPr/>
          <p:nvPr/>
        </p:nvSpPr>
        <p:spPr>
          <a:xfrm>
            <a:off x="3721768" y="1443335"/>
            <a:ext cx="7918544" cy="1754326"/>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Azure geographies are broken out into four separate groups for billing purposes. These groups are called </a:t>
            </a:r>
            <a:r>
              <a:rPr lang="en-US" i="1" dirty="0">
                <a:solidFill>
                  <a:srgbClr val="000000"/>
                </a:solidFill>
                <a:latin typeface="inherit"/>
                <a:ea typeface="Times New Roman" panose="02020603050405020304" pitchFamily="18" charset="0"/>
                <a:cs typeface="Times New Roman" panose="02020603050405020304" pitchFamily="18" charset="0"/>
              </a:rPr>
              <a:t>billing zones</a:t>
            </a:r>
            <a:r>
              <a:rPr lang="en-US" dirty="0">
                <a:solidFill>
                  <a:srgbClr val="000000"/>
                </a:solidFill>
                <a:latin typeface="inherit"/>
                <a:ea typeface="Times New Roman" panose="02020603050405020304" pitchFamily="18" charset="0"/>
                <a:cs typeface="Times New Roman" panose="02020603050405020304" pitchFamily="18" charset="0"/>
              </a:rPr>
              <a:t>, or more commonly, simply zones. </a:t>
            </a:r>
          </a:p>
          <a:p>
            <a:endParaRPr lang="en-US" dirty="0">
              <a:solidFill>
                <a:srgbClr val="000000"/>
              </a:solidFill>
              <a:latin typeface="inherit"/>
              <a:cs typeface="Times New Roman" panose="02020603050405020304" pitchFamily="18" charset="0"/>
            </a:endParaRPr>
          </a:p>
          <a:p>
            <a:r>
              <a:rPr lang="en-US" dirty="0"/>
              <a:t>The cheapest outbound networking costs are in Zone 1. DE Zone 1 is the second cheapest, followed by Zone 2 and Zone 3.</a:t>
            </a:r>
          </a:p>
          <a:p>
            <a:endParaRPr lang="en-US" dirty="0"/>
          </a:p>
        </p:txBody>
      </p:sp>
      <p:graphicFrame>
        <p:nvGraphicFramePr>
          <p:cNvPr id="7" name="Table 6">
            <a:extLst>
              <a:ext uri="{FF2B5EF4-FFF2-40B4-BE49-F238E27FC236}">
                <a16:creationId xmlns:a16="http://schemas.microsoft.com/office/drawing/2014/main" id="{32FF1D52-3F40-4714-B166-F76076C7596F}"/>
              </a:ext>
            </a:extLst>
          </p:cNvPr>
          <p:cNvGraphicFramePr>
            <a:graphicFrameLocks noGrp="1"/>
          </p:cNvGraphicFramePr>
          <p:nvPr>
            <p:extLst>
              <p:ext uri="{D42A27DB-BD31-4B8C-83A1-F6EECF244321}">
                <p14:modId xmlns:p14="http://schemas.microsoft.com/office/powerpoint/2010/main" val="1086272835"/>
              </p:ext>
            </p:extLst>
          </p:nvPr>
        </p:nvGraphicFramePr>
        <p:xfrm>
          <a:off x="4524693" y="3197661"/>
          <a:ext cx="5581015" cy="2264728"/>
        </p:xfrm>
        <a:graphic>
          <a:graphicData uri="http://schemas.openxmlformats.org/drawingml/2006/table">
            <a:tbl>
              <a:tblPr firstRow="1" firstCol="1" bandRow="1">
                <a:tableStyleId>{5C22544A-7EE6-4342-B048-85BDC9FD1C3A}</a:tableStyleId>
              </a:tblPr>
              <a:tblGrid>
                <a:gridCol w="2037715">
                  <a:extLst>
                    <a:ext uri="{9D8B030D-6E8A-4147-A177-3AD203B41FA5}">
                      <a16:colId xmlns:a16="http://schemas.microsoft.com/office/drawing/2014/main" val="2162298862"/>
                    </a:ext>
                  </a:extLst>
                </a:gridCol>
                <a:gridCol w="3543300">
                  <a:extLst>
                    <a:ext uri="{9D8B030D-6E8A-4147-A177-3AD203B41FA5}">
                      <a16:colId xmlns:a16="http://schemas.microsoft.com/office/drawing/2014/main" val="1672300262"/>
                    </a:ext>
                  </a:extLst>
                </a:gridCol>
              </a:tblGrid>
              <a:tr h="0">
                <a:tc>
                  <a:txBody>
                    <a:bodyPr/>
                    <a:lstStyle/>
                    <a:p>
                      <a:pPr indent="15240">
                        <a:lnSpc>
                          <a:spcPct val="107000"/>
                        </a:lnSpc>
                        <a:spcBef>
                          <a:spcPts val="900"/>
                        </a:spcBef>
                        <a:spcAft>
                          <a:spcPts val="0"/>
                        </a:spcAft>
                      </a:pPr>
                      <a:r>
                        <a:rPr lang="en-US" sz="1400">
                          <a:effectLst/>
                        </a:rPr>
                        <a:t>Zone Name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0"/>
                        </a:spcAft>
                      </a:pPr>
                      <a:r>
                        <a:rPr lang="en-US" sz="1400">
                          <a:effectLst/>
                        </a:rPr>
                        <a:t>Included Geographies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4056820107"/>
                  </a:ext>
                </a:extLst>
              </a:tr>
              <a:tr h="0">
                <a:tc>
                  <a:txBody>
                    <a:bodyPr/>
                    <a:lstStyle/>
                    <a:p>
                      <a:pPr indent="15240">
                        <a:lnSpc>
                          <a:spcPct val="107000"/>
                        </a:lnSpc>
                        <a:spcBef>
                          <a:spcPts val="900"/>
                        </a:spcBef>
                        <a:spcAft>
                          <a:spcPts val="0"/>
                        </a:spcAft>
                      </a:pPr>
                      <a:r>
                        <a:rPr lang="en-US" sz="1400">
                          <a:effectLst/>
                        </a:rPr>
                        <a:t>Zone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0"/>
                        </a:spcAft>
                      </a:pPr>
                      <a:r>
                        <a:rPr lang="en-US" sz="1400">
                          <a:effectLst/>
                        </a:rPr>
                        <a:t>United States, Europe, Canada, UK, France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2584591567"/>
                  </a:ext>
                </a:extLst>
              </a:tr>
              <a:tr h="0">
                <a:tc>
                  <a:txBody>
                    <a:bodyPr/>
                    <a:lstStyle/>
                    <a:p>
                      <a:pPr indent="15240">
                        <a:lnSpc>
                          <a:spcPct val="107000"/>
                        </a:lnSpc>
                        <a:spcBef>
                          <a:spcPts val="900"/>
                        </a:spcBef>
                        <a:spcAft>
                          <a:spcPts val="0"/>
                        </a:spcAft>
                      </a:pPr>
                      <a:r>
                        <a:rPr lang="en-US" sz="1400">
                          <a:effectLst/>
                        </a:rPr>
                        <a:t>Zone 2</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0"/>
                        </a:spcAft>
                      </a:pPr>
                      <a:r>
                        <a:rPr lang="en-US" sz="1400">
                          <a:effectLst/>
                        </a:rPr>
                        <a:t>Asia Pacific, Japan, Australia, India, Korea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1077269379"/>
                  </a:ext>
                </a:extLst>
              </a:tr>
              <a:tr h="0">
                <a:tc>
                  <a:txBody>
                    <a:bodyPr/>
                    <a:lstStyle/>
                    <a:p>
                      <a:pPr indent="15240">
                        <a:lnSpc>
                          <a:spcPct val="107000"/>
                        </a:lnSpc>
                        <a:spcBef>
                          <a:spcPts val="900"/>
                        </a:spcBef>
                        <a:spcAft>
                          <a:spcPts val="0"/>
                        </a:spcAft>
                      </a:pPr>
                      <a:r>
                        <a:rPr lang="en-US" sz="1400">
                          <a:effectLst/>
                        </a:rPr>
                        <a:t>Zone 3</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0"/>
                        </a:spcAft>
                      </a:pPr>
                      <a:r>
                        <a:rPr lang="en-US" sz="1400" dirty="0">
                          <a:effectLst/>
                        </a:rPr>
                        <a:t>Brazil</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930896284"/>
                  </a:ext>
                </a:extLst>
              </a:tr>
              <a:tr h="0">
                <a:tc>
                  <a:txBody>
                    <a:bodyPr/>
                    <a:lstStyle/>
                    <a:p>
                      <a:pPr indent="15240">
                        <a:lnSpc>
                          <a:spcPct val="107000"/>
                        </a:lnSpc>
                        <a:spcBef>
                          <a:spcPts val="900"/>
                        </a:spcBef>
                        <a:spcAft>
                          <a:spcPts val="0"/>
                        </a:spcAft>
                      </a:pPr>
                      <a:r>
                        <a:rPr lang="en-US" sz="1400">
                          <a:effectLst/>
                        </a:rPr>
                        <a:t>DE Zone 1</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tc>
                  <a:txBody>
                    <a:bodyPr/>
                    <a:lstStyle/>
                    <a:p>
                      <a:pPr indent="15240">
                        <a:lnSpc>
                          <a:spcPct val="107000"/>
                        </a:lnSpc>
                        <a:spcBef>
                          <a:spcPts val="900"/>
                        </a:spcBef>
                        <a:spcAft>
                          <a:spcPts val="0"/>
                        </a:spcAft>
                      </a:pPr>
                      <a:r>
                        <a:rPr lang="en-US" sz="1400" dirty="0">
                          <a:effectLst/>
                        </a:rPr>
                        <a:t>Germany</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95250" marR="95250" marT="95250" marB="95250"/>
                </a:tc>
                <a:extLst>
                  <a:ext uri="{0D108BD9-81ED-4DB2-BD59-A6C34878D82A}">
                    <a16:rowId xmlns:a16="http://schemas.microsoft.com/office/drawing/2014/main" val="242086992"/>
                  </a:ext>
                </a:extLst>
              </a:tr>
            </a:tbl>
          </a:graphicData>
        </a:graphic>
      </p:graphicFrame>
    </p:spTree>
    <p:extLst>
      <p:ext uri="{BB962C8B-B14F-4D97-AF65-F5344CB8AC3E}">
        <p14:creationId xmlns:p14="http://schemas.microsoft.com/office/powerpoint/2010/main" val="1209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849426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105"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hlinkClick r:id="rId20" action="ppaction://hlinksldjump"/>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23" name="Text Placeholder 2">
            <a:hlinkClick r:id="rId21" action="ppaction://hlinksldjump"/>
            <a:extLst>
              <a:ext uri="{FF2B5EF4-FFF2-40B4-BE49-F238E27FC236}">
                <a16:creationId xmlns:a16="http://schemas.microsoft.com/office/drawing/2014/main" id="{F53EEF14-9FC2-4601-9FB2-CD6136DA4508}"/>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17" name="Text Placeholder 2">
            <a:extLst>
              <a:ext uri="{FF2B5EF4-FFF2-40B4-BE49-F238E27FC236}">
                <a16:creationId xmlns:a16="http://schemas.microsoft.com/office/drawing/2014/main" id="{C717E5F7-ADAE-4571-824A-045277C37585}"/>
              </a:ext>
            </a:extLst>
          </p:cNvPr>
          <p:cNvSpPr>
            <a:spLocks noGrp="1"/>
          </p:cNvSpPr>
          <p:nvPr>
            <p:custDataLst>
              <p:tags r:id="rId11"/>
            </p:custDataLst>
          </p:nvPr>
        </p:nvSpPr>
        <p:spPr bwMode="gray">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b="1" cap="small">
                <a:solidFill>
                  <a:schemeClr val="tx2"/>
                </a:solidFill>
              </a:rPr>
              <a:t>THE PRICING CALCULATOR</a:t>
            </a:r>
            <a:endParaRPr lang="en-US" b="1" cap="small" dirty="0">
              <a:solidFill>
                <a:schemeClr val="tx2"/>
              </a:solidFill>
            </a:endParaRPr>
          </a:p>
        </p:txBody>
      </p:sp>
      <p:sp>
        <p:nvSpPr>
          <p:cNvPr id="29" name="Text Placeholder 2">
            <a:hlinkClick r:id="rId22" action="ppaction://hlinksldjump"/>
            <a:extLst>
              <a:ext uri="{FF2B5EF4-FFF2-40B4-BE49-F238E27FC236}">
                <a16:creationId xmlns:a16="http://schemas.microsoft.com/office/drawing/2014/main" id="{EE0F740A-5527-4091-9CCD-5D535EF0E46A}"/>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31" name="Text Placeholder 2">
            <a:hlinkClick r:id="rId23" action="ppaction://hlinksldjump"/>
            <a:extLst>
              <a:ext uri="{FF2B5EF4-FFF2-40B4-BE49-F238E27FC236}">
                <a16:creationId xmlns:a16="http://schemas.microsoft.com/office/drawing/2014/main" id="{094E38D7-6630-4F75-B47C-8BCC595F94C0}"/>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B11EBCD5-22B9-4E3D-A825-152C2CB822A0}"/>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173345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58B21CB-F774-4C91-B7D2-0F26B439C963}"/>
              </a:ext>
            </a:extLst>
          </p:cNvPr>
          <p:cNvGraphicFramePr>
            <a:graphicFrameLocks noChangeAspect="1"/>
          </p:cNvGraphicFramePr>
          <p:nvPr>
            <p:custDataLst>
              <p:tags r:id="rId2"/>
            </p:custDataLst>
            <p:extLst>
              <p:ext uri="{D42A27DB-BD31-4B8C-83A1-F6EECF244321}">
                <p14:modId xmlns:p14="http://schemas.microsoft.com/office/powerpoint/2010/main" val="12263826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6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038B82-0FA0-4A20-92D6-7E5A8B827FE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DB2C070-21C7-4993-A290-E42C1284D860}"/>
              </a:ext>
            </a:extLst>
          </p:cNvPr>
          <p:cNvSpPr>
            <a:spLocks noGrp="1"/>
          </p:cNvSpPr>
          <p:nvPr>
            <p:ph type="title"/>
          </p:nvPr>
        </p:nvSpPr>
        <p:spPr/>
        <p:txBody>
          <a:bodyPr/>
          <a:lstStyle/>
          <a:p>
            <a:r>
              <a:rPr lang="en-US" dirty="0"/>
              <a:t>The Pricing Calculator</a:t>
            </a:r>
          </a:p>
        </p:txBody>
      </p:sp>
      <p:sp>
        <p:nvSpPr>
          <p:cNvPr id="3" name="Subtitle 2">
            <a:extLst>
              <a:ext uri="{FF2B5EF4-FFF2-40B4-BE49-F238E27FC236}">
                <a16:creationId xmlns:a16="http://schemas.microsoft.com/office/drawing/2014/main" id="{E6ED3E95-E6AB-433E-AF44-C21FDE05BB6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227B09C-508A-45B7-B369-2DD7731300E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ED99F83-6E70-4B90-AF33-6A1C8F036667}"/>
              </a:ext>
            </a:extLst>
          </p:cNvPr>
          <p:cNvSpPr/>
          <p:nvPr/>
        </p:nvSpPr>
        <p:spPr>
          <a:xfrm>
            <a:off x="3641558" y="1278345"/>
            <a:ext cx="7998754" cy="1200329"/>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The Azure pricing calculator can help you get an estimate of expenses based on the products you intend on using, as well as where those products will be deployed, and so on. You can access the pricing calculator by browsing to: </a:t>
            </a:r>
            <a:r>
              <a:rPr lang="en-US" i="1" u="sng" dirty="0">
                <a:solidFill>
                  <a:srgbClr val="070707"/>
                </a:solidFill>
                <a:latin typeface="inherit"/>
                <a:ea typeface="Times New Roman" panose="02020603050405020304" pitchFamily="18" charset="0"/>
                <a:hlinkClick r:id="rId7"/>
              </a:rPr>
              <a:t>https://azure.microsoft.com/en-us/pricing/calculator</a:t>
            </a:r>
            <a:r>
              <a:rPr lang="en-US" dirty="0">
                <a:solidFill>
                  <a:srgbClr val="000000"/>
                </a:solidFill>
                <a:latin typeface="inherit"/>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CC66EFBE-DF61-41C7-B990-74147C6948BA}"/>
              </a:ext>
            </a:extLst>
          </p:cNvPr>
          <p:cNvPicPr>
            <a:picLocks noChangeAspect="1"/>
          </p:cNvPicPr>
          <p:nvPr/>
        </p:nvPicPr>
        <p:blipFill>
          <a:blip r:embed="rId8"/>
          <a:stretch>
            <a:fillRect/>
          </a:stretch>
        </p:blipFill>
        <p:spPr>
          <a:xfrm>
            <a:off x="4939439" y="2478674"/>
            <a:ext cx="5247298" cy="3912953"/>
          </a:xfrm>
          <a:prstGeom prst="rect">
            <a:avLst/>
          </a:prstGeom>
        </p:spPr>
      </p:pic>
    </p:spTree>
    <p:extLst>
      <p:ext uri="{BB962C8B-B14F-4D97-AF65-F5344CB8AC3E}">
        <p14:creationId xmlns:p14="http://schemas.microsoft.com/office/powerpoint/2010/main" val="3437998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58B21CB-F774-4C91-B7D2-0F26B439C96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3"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758B21CB-F774-4C91-B7D2-0F26B439C9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038B82-0FA0-4A20-92D6-7E5A8B827FE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DB2C070-21C7-4993-A290-E42C1284D860}"/>
              </a:ext>
            </a:extLst>
          </p:cNvPr>
          <p:cNvSpPr>
            <a:spLocks noGrp="1"/>
          </p:cNvSpPr>
          <p:nvPr>
            <p:ph type="title"/>
          </p:nvPr>
        </p:nvSpPr>
        <p:spPr/>
        <p:txBody>
          <a:bodyPr/>
          <a:lstStyle/>
          <a:p>
            <a:r>
              <a:rPr lang="en-US" dirty="0"/>
              <a:t>The Pricing Calculator</a:t>
            </a:r>
          </a:p>
        </p:txBody>
      </p:sp>
      <p:sp>
        <p:nvSpPr>
          <p:cNvPr id="3" name="Subtitle 2">
            <a:extLst>
              <a:ext uri="{FF2B5EF4-FFF2-40B4-BE49-F238E27FC236}">
                <a16:creationId xmlns:a16="http://schemas.microsoft.com/office/drawing/2014/main" id="{E6ED3E95-E6AB-433E-AF44-C21FDE05BB6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227B09C-508A-45B7-B369-2DD7731300E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ED99F83-6E70-4B90-AF33-6A1C8F036667}"/>
              </a:ext>
            </a:extLst>
          </p:cNvPr>
          <p:cNvSpPr/>
          <p:nvPr/>
        </p:nvSpPr>
        <p:spPr>
          <a:xfrm>
            <a:off x="3641558" y="1278345"/>
            <a:ext cx="7998754" cy="2185214"/>
          </a:xfrm>
          <a:prstGeom prst="rect">
            <a:avLst/>
          </a:prstGeom>
        </p:spPr>
        <p:txBody>
          <a:bodyPr wrap="square">
            <a:spAutoFit/>
          </a:bodyPr>
          <a:lstStyle/>
          <a:p>
            <a:pPr>
              <a:spcBef>
                <a:spcPts val="600"/>
              </a:spcBef>
              <a:spcAft>
                <a:spcPts val="600"/>
              </a:spcAft>
            </a:pPr>
            <a:r>
              <a:rPr lang="en-US" dirty="0"/>
              <a:t>Select which products you want to use. </a:t>
            </a:r>
          </a:p>
          <a:p>
            <a:pPr>
              <a:spcBef>
                <a:spcPts val="600"/>
              </a:spcBef>
              <a:spcAft>
                <a:spcPts val="600"/>
              </a:spcAft>
            </a:pPr>
            <a:r>
              <a:rPr lang="en-US" dirty="0"/>
              <a:t>If the product you want is not listed, you can either click on a category of products in the list on the left or you can search for your product by entering its name in the search box.</a:t>
            </a:r>
          </a:p>
          <a:p>
            <a:pPr>
              <a:spcBef>
                <a:spcPts val="600"/>
              </a:spcBef>
              <a:spcAft>
                <a:spcPts val="600"/>
              </a:spcAft>
            </a:pPr>
            <a:r>
              <a:rPr lang="en-US" dirty="0"/>
              <a:t>Scroll down to configure the specific details of each service.</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CEA7E110-2E47-436E-971A-57F396FA695A}"/>
              </a:ext>
            </a:extLst>
          </p:cNvPr>
          <p:cNvPicPr>
            <a:picLocks noChangeAspect="1"/>
          </p:cNvPicPr>
          <p:nvPr/>
        </p:nvPicPr>
        <p:blipFill>
          <a:blip r:embed="rId7"/>
          <a:stretch>
            <a:fillRect/>
          </a:stretch>
        </p:blipFill>
        <p:spPr>
          <a:xfrm>
            <a:off x="5141089" y="3129089"/>
            <a:ext cx="4671388" cy="3524911"/>
          </a:xfrm>
          <a:prstGeom prst="rect">
            <a:avLst/>
          </a:prstGeom>
        </p:spPr>
      </p:pic>
    </p:spTree>
    <p:extLst>
      <p:ext uri="{BB962C8B-B14F-4D97-AF65-F5344CB8AC3E}">
        <p14:creationId xmlns:p14="http://schemas.microsoft.com/office/powerpoint/2010/main" val="2985813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58B21CB-F774-4C91-B7D2-0F26B439C96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9"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758B21CB-F774-4C91-B7D2-0F26B439C96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038B82-0FA0-4A20-92D6-7E5A8B827FE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DB2C070-21C7-4993-A290-E42C1284D860}"/>
              </a:ext>
            </a:extLst>
          </p:cNvPr>
          <p:cNvSpPr>
            <a:spLocks noGrp="1"/>
          </p:cNvSpPr>
          <p:nvPr>
            <p:ph type="title"/>
          </p:nvPr>
        </p:nvSpPr>
        <p:spPr/>
        <p:txBody>
          <a:bodyPr/>
          <a:lstStyle/>
          <a:p>
            <a:r>
              <a:rPr lang="en-US" dirty="0"/>
              <a:t>The Pricing Calculator</a:t>
            </a:r>
          </a:p>
        </p:txBody>
      </p:sp>
      <p:sp>
        <p:nvSpPr>
          <p:cNvPr id="3" name="Subtitle 2">
            <a:extLst>
              <a:ext uri="{FF2B5EF4-FFF2-40B4-BE49-F238E27FC236}">
                <a16:creationId xmlns:a16="http://schemas.microsoft.com/office/drawing/2014/main" id="{E6ED3E95-E6AB-433E-AF44-C21FDE05BB6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227B09C-508A-45B7-B369-2DD7731300E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0ED99F83-6E70-4B90-AF33-6A1C8F036667}"/>
              </a:ext>
            </a:extLst>
          </p:cNvPr>
          <p:cNvSpPr/>
          <p:nvPr/>
        </p:nvSpPr>
        <p:spPr>
          <a:xfrm>
            <a:off x="3641558" y="1278345"/>
            <a:ext cx="7998754" cy="3739485"/>
          </a:xfrm>
          <a:prstGeom prst="rect">
            <a:avLst/>
          </a:prstGeom>
        </p:spPr>
        <p:txBody>
          <a:bodyPr wrap="square">
            <a:spAutoFit/>
          </a:bodyPr>
          <a:lstStyle/>
          <a:p>
            <a:r>
              <a:rPr lang="en-US" dirty="0"/>
              <a:t>Clicking on </a:t>
            </a:r>
            <a:r>
              <a:rPr lang="en-US" b="1" dirty="0"/>
              <a:t>Pricing Details </a:t>
            </a:r>
            <a:r>
              <a:rPr lang="en-US" dirty="0"/>
              <a:t>will open the pricing page for the product in a new tab. You can also click on Product Details or Documentation to read more about the service in order to help you make better decisions about the options you select.</a:t>
            </a:r>
          </a:p>
          <a:p>
            <a:endParaRPr lang="en-US" dirty="0"/>
          </a:p>
          <a:p>
            <a:r>
              <a:rPr lang="en-US" dirty="0"/>
              <a:t>Once you’ve configured a product based on your needs, you can click the </a:t>
            </a:r>
            <a:r>
              <a:rPr lang="en-US" b="1" dirty="0"/>
              <a:t>Clone</a:t>
            </a:r>
            <a:r>
              <a:rPr lang="en-US" dirty="0"/>
              <a:t> button to add another instance of that product to your estimate.</a:t>
            </a:r>
          </a:p>
          <a:p>
            <a:endParaRPr lang="en-US" dirty="0"/>
          </a:p>
          <a:p>
            <a:r>
              <a:rPr lang="en-US" dirty="0"/>
              <a:t>To review your pricing estimate, scroll to the bottom of the page. You can choose a support plan to add to your estimate. If you have an Enterprise Agreement or Microsoft Customer Agreement, you can choose them in order to have that pricing applied to your estimate.</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0524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740117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8"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hlinkClick r:id="rId20" action="ppaction://hlinksldjump"/>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23" name="Text Placeholder 2">
            <a:hlinkClick r:id="rId21" action="ppaction://hlinksldjump"/>
            <a:extLst>
              <a:ext uri="{FF2B5EF4-FFF2-40B4-BE49-F238E27FC236}">
                <a16:creationId xmlns:a16="http://schemas.microsoft.com/office/drawing/2014/main" id="{F53EEF14-9FC2-4601-9FB2-CD6136DA4508}"/>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17" name="Text Placeholder 2">
            <a:hlinkClick r:id="rId22" action="ppaction://hlinksldjump"/>
            <a:extLst>
              <a:ext uri="{FF2B5EF4-FFF2-40B4-BE49-F238E27FC236}">
                <a16:creationId xmlns:a16="http://schemas.microsoft.com/office/drawing/2014/main" id="{C717E5F7-ADAE-4571-824A-045277C37585}"/>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THE PRICING CALCULATOR</a:t>
            </a:r>
            <a:endParaRPr lang="en-US" cap="small" dirty="0"/>
          </a:p>
        </p:txBody>
      </p:sp>
      <p:sp>
        <p:nvSpPr>
          <p:cNvPr id="22" name="Text Placeholder 2">
            <a:extLst>
              <a:ext uri="{FF2B5EF4-FFF2-40B4-BE49-F238E27FC236}">
                <a16:creationId xmlns:a16="http://schemas.microsoft.com/office/drawing/2014/main" id="{1567193C-45D2-4EEA-91F6-57D22A97DB8A}"/>
              </a:ext>
            </a:extLst>
          </p:cNvPr>
          <p:cNvSpPr>
            <a:spLocks noGrp="1"/>
          </p:cNvSpPr>
          <p:nvPr>
            <p:custDataLst>
              <p:tags r:id="rId12"/>
            </p:custDataLst>
          </p:nvPr>
        </p:nvSpPr>
        <p:spPr bwMode="gray">
          <a:xfrm>
            <a:off x="4978400" y="3835400"/>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dirty="0">
                <a:solidFill>
                  <a:schemeClr val="tx2"/>
                </a:solidFill>
              </a:rPr>
              <a:t>The total cost of ownership (TCO</a:t>
            </a:r>
            <a:r>
              <a:rPr lang="en-US" b="1" cap="small">
                <a:solidFill>
                  <a:schemeClr val="tx2"/>
                </a:solidFill>
              </a:rPr>
              <a:t>) calculator</a:t>
            </a:r>
            <a:endParaRPr lang="en-US" b="1" cap="small" dirty="0">
              <a:solidFill>
                <a:schemeClr val="tx2"/>
              </a:solidFill>
            </a:endParaRPr>
          </a:p>
        </p:txBody>
      </p:sp>
      <p:sp>
        <p:nvSpPr>
          <p:cNvPr id="25" name="Text Placeholder 2">
            <a:hlinkClick r:id="rId23" action="ppaction://hlinksldjump"/>
            <a:extLst>
              <a:ext uri="{FF2B5EF4-FFF2-40B4-BE49-F238E27FC236}">
                <a16:creationId xmlns:a16="http://schemas.microsoft.com/office/drawing/2014/main" id="{D3BE8BAD-D96C-42E0-86BD-5023B0C0D186}"/>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F5113779-1815-45C0-827C-F405005F2884}"/>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386994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extLst>
              <p:ext uri="{D42A27DB-BD31-4B8C-83A1-F6EECF244321}">
                <p14:modId xmlns:p14="http://schemas.microsoft.com/office/powerpoint/2010/main" val="907136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1477328"/>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The pricing calculator is helpful for estimating your expenses for new applications in Azure, but if you have on-premises applications you want to migrate to Azure and you want an estimate of how much you can save in Azure, the TCO calculator is a better choice. You can access the TCO calculator by browsing to: </a:t>
            </a:r>
            <a:r>
              <a:rPr lang="en-US" i="1" u="sng" dirty="0">
                <a:solidFill>
                  <a:srgbClr val="070707"/>
                </a:solidFill>
                <a:latin typeface="inherit"/>
                <a:ea typeface="Times New Roman" panose="02020603050405020304" pitchFamily="18" charset="0"/>
                <a:hlinkClick r:id="rId7"/>
              </a:rPr>
              <a:t>https://azure.microsoft.com/en-us/pricing/tco/calculator</a:t>
            </a:r>
            <a:r>
              <a:rPr lang="en-US" dirty="0">
                <a:solidFill>
                  <a:srgbClr val="000000"/>
                </a:solidFill>
                <a:latin typeface="inherit"/>
                <a:ea typeface="Times New Roman" panose="02020603050405020304" pitchFamily="18" charset="0"/>
              </a:rPr>
              <a: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32849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1123D28-5CD7-4C63-9F94-4D81ECAEA6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1200329"/>
          </a:xfrm>
          <a:prstGeom prst="rect">
            <a:avLst/>
          </a:prstGeom>
        </p:spPr>
        <p:txBody>
          <a:bodyPr wrap="square">
            <a:spAutoFit/>
          </a:bodyPr>
          <a:lstStyle/>
          <a:p>
            <a:r>
              <a:rPr lang="en-US" dirty="0"/>
              <a:t>The first step when using the TCO calculator is to add details about your on-premises servers, databases, storage, and network usage. </a:t>
            </a:r>
          </a:p>
          <a:p>
            <a:r>
              <a:rPr lang="en-US" dirty="0"/>
              <a:t>You can configure all of the details about the server, including the OS, whether it’s a VM or a physical server, and more.</a:t>
            </a:r>
          </a:p>
        </p:txBody>
      </p:sp>
      <p:pic>
        <p:nvPicPr>
          <p:cNvPr id="8" name="Picture 7">
            <a:extLst>
              <a:ext uri="{FF2B5EF4-FFF2-40B4-BE49-F238E27FC236}">
                <a16:creationId xmlns:a16="http://schemas.microsoft.com/office/drawing/2014/main" id="{CF802444-D911-4ABD-AD58-47E846845259}"/>
              </a:ext>
            </a:extLst>
          </p:cNvPr>
          <p:cNvPicPr>
            <a:picLocks noChangeAspect="1"/>
          </p:cNvPicPr>
          <p:nvPr/>
        </p:nvPicPr>
        <p:blipFill>
          <a:blip r:embed="rId7"/>
          <a:stretch>
            <a:fillRect/>
          </a:stretch>
        </p:blipFill>
        <p:spPr>
          <a:xfrm>
            <a:off x="4572718" y="2829623"/>
            <a:ext cx="5645385" cy="2786113"/>
          </a:xfrm>
          <a:prstGeom prst="rect">
            <a:avLst/>
          </a:prstGeom>
        </p:spPr>
      </p:pic>
    </p:spTree>
    <p:extLst>
      <p:ext uri="{BB962C8B-B14F-4D97-AF65-F5344CB8AC3E}">
        <p14:creationId xmlns:p14="http://schemas.microsoft.com/office/powerpoint/2010/main" val="907878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962401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01"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1800225"/>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cap="small" dirty="0">
                <a:solidFill>
                  <a:schemeClr val="tx2"/>
                </a:solidFill>
              </a:rPr>
              <a:t>Options for purchasing Azure products and services</a:t>
            </a:r>
          </a:p>
        </p:txBody>
      </p:sp>
      <p:sp>
        <p:nvSpPr>
          <p:cNvPr id="9" name="Text Placeholder 2">
            <a:hlinkClick r:id="rId18" action="ppaction://hlinksldjump"/>
            <a:extLst>
              <a:ext uri="{FF2B5EF4-FFF2-40B4-BE49-F238E27FC236}">
                <a16:creationId xmlns:a16="http://schemas.microsoft.com/office/drawing/2014/main" id="{9A10DBDD-221A-4392-8BD8-22241DEF0726}"/>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Options around Azure free account</a:t>
            </a:r>
          </a:p>
        </p:txBody>
      </p:sp>
      <p:sp>
        <p:nvSpPr>
          <p:cNvPr id="10" name="Text Placeholder 2">
            <a:hlinkClick r:id="rId19" action="ppaction://hlinksldjump"/>
            <a:extLst>
              <a:ext uri="{FF2B5EF4-FFF2-40B4-BE49-F238E27FC236}">
                <a16:creationId xmlns:a16="http://schemas.microsoft.com/office/drawing/2014/main" id="{8F2A8B03-01D2-4802-BB6E-2A3DEA036782}"/>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Factors affecting costs</a:t>
            </a:r>
          </a:p>
        </p:txBody>
      </p:sp>
      <p:sp>
        <p:nvSpPr>
          <p:cNvPr id="13" name="Text Placeholder 2">
            <a:hlinkClick r:id="rId20" action="ppaction://hlinksldjump"/>
            <a:extLst>
              <a:ext uri="{FF2B5EF4-FFF2-40B4-BE49-F238E27FC236}">
                <a16:creationId xmlns:a16="http://schemas.microsoft.com/office/drawing/2014/main" id="{40D5233D-CA70-4A88-9056-EEDB33B790C8}"/>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12" name="Text Placeholder 2">
            <a:hlinkClick r:id="rId21" action="ppaction://hlinksldjump"/>
            <a:extLst>
              <a:ext uri="{FF2B5EF4-FFF2-40B4-BE49-F238E27FC236}">
                <a16:creationId xmlns:a16="http://schemas.microsoft.com/office/drawing/2014/main" id="{7D6B3077-F517-41DA-8128-BC7DE92E99B4}"/>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dirty="0"/>
              <a:t>THE PRICING CALCULATOR</a:t>
            </a:r>
            <a:endParaRPr lang="en-US" cap="small" dirty="0"/>
          </a:p>
        </p:txBody>
      </p:sp>
      <p:sp>
        <p:nvSpPr>
          <p:cNvPr id="20" name="Text Placeholder 2">
            <a:hlinkClick r:id="rId22" action="ppaction://hlinksldjump"/>
            <a:extLst>
              <a:ext uri="{FF2B5EF4-FFF2-40B4-BE49-F238E27FC236}">
                <a16:creationId xmlns:a16="http://schemas.microsoft.com/office/drawing/2014/main" id="{4A196915-3174-476D-90FE-3EF7128F4CD3}"/>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22" name="Text Placeholder 2">
            <a:hlinkClick r:id="rId23" action="ppaction://hlinksldjump"/>
            <a:extLst>
              <a:ext uri="{FF2B5EF4-FFF2-40B4-BE49-F238E27FC236}">
                <a16:creationId xmlns:a16="http://schemas.microsoft.com/office/drawing/2014/main" id="{AA7C5CAF-792C-445F-AF81-D9E6854AB39A}"/>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62448073-83CC-4536-B6EC-F950A5549E28}"/>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1574601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1123D28-5CD7-4C63-9F94-4D81ECAEA66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646331"/>
          </a:xfrm>
          <a:prstGeom prst="rect">
            <a:avLst/>
          </a:prstGeom>
        </p:spPr>
        <p:txBody>
          <a:bodyPr wrap="square">
            <a:spAutoFit/>
          </a:bodyPr>
          <a:lstStyle/>
          <a:p>
            <a:r>
              <a:rPr lang="en-US" dirty="0"/>
              <a:t>Databases and storage systems that are on-premises should also be added, in addition to any network usage for your application. </a:t>
            </a:r>
          </a:p>
        </p:txBody>
      </p:sp>
      <p:pic>
        <p:nvPicPr>
          <p:cNvPr id="9" name="Picture 8">
            <a:extLst>
              <a:ext uri="{FF2B5EF4-FFF2-40B4-BE49-F238E27FC236}">
                <a16:creationId xmlns:a16="http://schemas.microsoft.com/office/drawing/2014/main" id="{C5FCAB05-4321-422C-82D7-13A2D146E94F}"/>
              </a:ext>
            </a:extLst>
          </p:cNvPr>
          <p:cNvPicPr>
            <a:picLocks noChangeAspect="1"/>
          </p:cNvPicPr>
          <p:nvPr/>
        </p:nvPicPr>
        <p:blipFill>
          <a:blip r:embed="rId7"/>
          <a:stretch>
            <a:fillRect/>
          </a:stretch>
        </p:blipFill>
        <p:spPr>
          <a:xfrm>
            <a:off x="4707951" y="2055568"/>
            <a:ext cx="5663675" cy="3700593"/>
          </a:xfrm>
          <a:prstGeom prst="rect">
            <a:avLst/>
          </a:prstGeom>
        </p:spPr>
      </p:pic>
    </p:spTree>
    <p:extLst>
      <p:ext uri="{BB962C8B-B14F-4D97-AF65-F5344CB8AC3E}">
        <p14:creationId xmlns:p14="http://schemas.microsoft.com/office/powerpoint/2010/main" val="382887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10"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B1123D28-5CD7-4C63-9F94-4D81ECAEA66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1754326"/>
          </a:xfrm>
          <a:prstGeom prst="rect">
            <a:avLst/>
          </a:prstGeom>
        </p:spPr>
        <p:txBody>
          <a:bodyPr wrap="square">
            <a:spAutoFit/>
          </a:bodyPr>
          <a:lstStyle/>
          <a:p>
            <a:r>
              <a:rPr lang="en-US" dirty="0"/>
              <a:t>After entering all of your on-premises workloads, you can view the assumptions the TCO calculator uses by clicking </a:t>
            </a:r>
            <a:r>
              <a:rPr lang="en-US" b="1" dirty="0"/>
              <a:t>Next</a:t>
            </a:r>
            <a:r>
              <a:rPr lang="en-US" dirty="0"/>
              <a:t>. The TCO calculator uses a comprehensive list of on-premises expense assumptions that Microsoft has put together based on years of experience, and these assumptions are used to provide you with the best estimate possible of your cost savings. </a:t>
            </a:r>
          </a:p>
        </p:txBody>
      </p:sp>
      <p:pic>
        <p:nvPicPr>
          <p:cNvPr id="10" name="Picture 9" descr="In this screen shot, assumptions made by the TCO calculator are being adjusted. You can use this screen to ensure that your on-premises costs are accurate for all aspects of your application.">
            <a:extLst>
              <a:ext uri="{FF2B5EF4-FFF2-40B4-BE49-F238E27FC236}">
                <a16:creationId xmlns:a16="http://schemas.microsoft.com/office/drawing/2014/main" id="{BC2B6524-D073-4CD8-BB8F-8C63FD3B042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006774" y="2996591"/>
            <a:ext cx="4570363" cy="3436294"/>
          </a:xfrm>
          <a:prstGeom prst="rect">
            <a:avLst/>
          </a:prstGeom>
          <a:noFill/>
          <a:ln>
            <a:noFill/>
          </a:ln>
        </p:spPr>
      </p:pic>
    </p:spTree>
    <p:extLst>
      <p:ext uri="{BB962C8B-B14F-4D97-AF65-F5344CB8AC3E}">
        <p14:creationId xmlns:p14="http://schemas.microsoft.com/office/powerpoint/2010/main" val="1310991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8"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B1123D28-5CD7-4C63-9F94-4D81ECAEA66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923330"/>
          </a:xfrm>
          <a:prstGeom prst="rect">
            <a:avLst/>
          </a:prstGeom>
        </p:spPr>
        <p:txBody>
          <a:bodyPr wrap="square">
            <a:spAutoFit/>
          </a:bodyPr>
          <a:lstStyle/>
          <a:p>
            <a:r>
              <a:rPr lang="en-US" dirty="0"/>
              <a:t>After you adjust your assumptions, scroll to the bottom of the screen and click </a:t>
            </a:r>
            <a:r>
              <a:rPr lang="en-US" b="1" dirty="0"/>
              <a:t>Next</a:t>
            </a:r>
            <a:r>
              <a:rPr lang="en-US" dirty="0"/>
              <a:t> to view your TCO report. Your TCO report shows you how much you can save over the next 5 years by moving your app to Azure </a:t>
            </a:r>
          </a:p>
        </p:txBody>
      </p:sp>
      <p:pic>
        <p:nvPicPr>
          <p:cNvPr id="9" name="Picture 8" descr="In this screen shot, a savings report generated by the TCO calculator shows savings over the next five years.">
            <a:extLst>
              <a:ext uri="{FF2B5EF4-FFF2-40B4-BE49-F238E27FC236}">
                <a16:creationId xmlns:a16="http://schemas.microsoft.com/office/drawing/2014/main" id="{F7887FC8-2FFC-4468-A3C0-EEFE4B24CE5C}"/>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35438" y="2165594"/>
            <a:ext cx="5659120" cy="4042410"/>
          </a:xfrm>
          <a:prstGeom prst="rect">
            <a:avLst/>
          </a:prstGeom>
          <a:noFill/>
          <a:ln>
            <a:noFill/>
          </a:ln>
        </p:spPr>
      </p:pic>
    </p:spTree>
    <p:extLst>
      <p:ext uri="{BB962C8B-B14F-4D97-AF65-F5344CB8AC3E}">
        <p14:creationId xmlns:p14="http://schemas.microsoft.com/office/powerpoint/2010/main" val="2298670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1123D28-5CD7-4C63-9F94-4D81ECAEA66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1"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B1123D28-5CD7-4C63-9F94-4D81ECAEA66F}"/>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4C046ED1-60D2-4B1D-8904-AA7CEE37A64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91A28B5A-0037-412B-951C-F03CA40B59AC}"/>
              </a:ext>
            </a:extLst>
          </p:cNvPr>
          <p:cNvSpPr>
            <a:spLocks noGrp="1"/>
          </p:cNvSpPr>
          <p:nvPr>
            <p:ph type="title"/>
          </p:nvPr>
        </p:nvSpPr>
        <p:spPr/>
        <p:txBody>
          <a:bodyPr/>
          <a:lstStyle/>
          <a:p>
            <a:r>
              <a:rPr lang="en-US" cap="small" dirty="0"/>
              <a:t>The total cost of ownership (TCO) calculator</a:t>
            </a:r>
            <a:endParaRPr lang="en-US" dirty="0"/>
          </a:p>
        </p:txBody>
      </p:sp>
      <p:sp>
        <p:nvSpPr>
          <p:cNvPr id="3" name="Subtitle 2">
            <a:extLst>
              <a:ext uri="{FF2B5EF4-FFF2-40B4-BE49-F238E27FC236}">
                <a16:creationId xmlns:a16="http://schemas.microsoft.com/office/drawing/2014/main" id="{731AAB2E-4AD2-41AF-A1AE-70534233BD94}"/>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1E66875A-CFDB-4FDF-908D-1391AE206551}"/>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772CE73-EB44-46BD-B490-8E9694A1D03B}"/>
              </a:ext>
            </a:extLst>
          </p:cNvPr>
          <p:cNvSpPr/>
          <p:nvPr/>
        </p:nvSpPr>
        <p:spPr>
          <a:xfrm>
            <a:off x="3689684" y="1242264"/>
            <a:ext cx="7950628" cy="923330"/>
          </a:xfrm>
          <a:prstGeom prst="rect">
            <a:avLst/>
          </a:prstGeom>
        </p:spPr>
        <p:txBody>
          <a:bodyPr wrap="square">
            <a:spAutoFit/>
          </a:bodyPr>
          <a:lstStyle/>
          <a:p>
            <a:r>
              <a:rPr lang="en-US" dirty="0"/>
              <a:t>A TCO report includes detailed charts of expense savings, and at the bottom of the report, you’ll find a breakdown of on-premises costs and Azure costs so you can easily determine where you’ll save money. </a:t>
            </a:r>
          </a:p>
        </p:txBody>
      </p:sp>
      <p:pic>
        <p:nvPicPr>
          <p:cNvPr id="10" name="Picture 9" descr="In this screen shot, the summary of on-premises costs and Azure costs are shown so you can see exactly where you’ll save money. You also have the option to download, share, or save your TCO report.">
            <a:extLst>
              <a:ext uri="{FF2B5EF4-FFF2-40B4-BE49-F238E27FC236}">
                <a16:creationId xmlns:a16="http://schemas.microsoft.com/office/drawing/2014/main" id="{92709118-DC1F-4F8A-9704-6FBEE2754FA1}"/>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080150" y="2165594"/>
            <a:ext cx="4881997" cy="4613638"/>
          </a:xfrm>
          <a:prstGeom prst="rect">
            <a:avLst/>
          </a:prstGeom>
          <a:noFill/>
          <a:ln>
            <a:noFill/>
          </a:ln>
        </p:spPr>
      </p:pic>
    </p:spTree>
    <p:extLst>
      <p:ext uri="{BB962C8B-B14F-4D97-AF65-F5344CB8AC3E}">
        <p14:creationId xmlns:p14="http://schemas.microsoft.com/office/powerpoint/2010/main" val="330793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5000284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52"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hlinkClick r:id="rId20" action="ppaction://hlinksldjump"/>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23" name="Text Placeholder 2">
            <a:hlinkClick r:id="rId21" action="ppaction://hlinksldjump"/>
            <a:extLst>
              <a:ext uri="{FF2B5EF4-FFF2-40B4-BE49-F238E27FC236}">
                <a16:creationId xmlns:a16="http://schemas.microsoft.com/office/drawing/2014/main" id="{F53EEF14-9FC2-4601-9FB2-CD6136DA4508}"/>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17" name="Text Placeholder 2">
            <a:hlinkClick r:id="rId22" action="ppaction://hlinksldjump"/>
            <a:extLst>
              <a:ext uri="{FF2B5EF4-FFF2-40B4-BE49-F238E27FC236}">
                <a16:creationId xmlns:a16="http://schemas.microsoft.com/office/drawing/2014/main" id="{C717E5F7-ADAE-4571-824A-045277C37585}"/>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THE PRICING CALCULATOR</a:t>
            </a:r>
            <a:endParaRPr lang="en-US" cap="small" dirty="0"/>
          </a:p>
        </p:txBody>
      </p:sp>
      <p:sp>
        <p:nvSpPr>
          <p:cNvPr id="20" name="Text Placeholder 2">
            <a:hlinkClick r:id="rId23" action="ppaction://hlinksldjump"/>
            <a:extLst>
              <a:ext uri="{FF2B5EF4-FFF2-40B4-BE49-F238E27FC236}">
                <a16:creationId xmlns:a16="http://schemas.microsoft.com/office/drawing/2014/main" id="{AC70CA7A-BA3C-4569-841E-A8CF551267C3}"/>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22" name="Text Placeholder 2">
            <a:extLst>
              <a:ext uri="{FF2B5EF4-FFF2-40B4-BE49-F238E27FC236}">
                <a16:creationId xmlns:a16="http://schemas.microsoft.com/office/drawing/2014/main" id="{46A80AC2-9142-4D75-8E03-CF2FFB2033C6}"/>
              </a:ext>
            </a:extLst>
          </p:cNvPr>
          <p:cNvSpPr>
            <a:spLocks noGrp="1"/>
          </p:cNvSpPr>
          <p:nvPr>
            <p:custDataLst>
              <p:tags r:id="rId13"/>
            </p:custDataLst>
          </p:nvPr>
        </p:nvSpPr>
        <p:spPr bwMode="gray">
          <a:xfrm>
            <a:off x="4978400" y="4243388"/>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dirty="0">
                <a:solidFill>
                  <a:schemeClr val="tx2"/>
                </a:solidFill>
              </a:rPr>
              <a:t>Best practices for minimizing Azure costs</a:t>
            </a:r>
            <a:endParaRPr lang="en-US" b="1" cap="small" dirty="0">
              <a:solidFill>
                <a:schemeClr val="tx2"/>
              </a:solidFill>
            </a:endParaRPr>
          </a:p>
        </p:txBody>
      </p:sp>
      <p:sp>
        <p:nvSpPr>
          <p:cNvPr id="15" name="Text Placeholder 2">
            <a:hlinkClick r:id="rId24" action="ppaction://hlinksldjump"/>
            <a:extLst>
              <a:ext uri="{FF2B5EF4-FFF2-40B4-BE49-F238E27FC236}">
                <a16:creationId xmlns:a16="http://schemas.microsoft.com/office/drawing/2014/main" id="{36DF6B38-A615-4663-ABB9-A9C119156962}"/>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183102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93CD3C0-505D-4157-A061-595819C7BA35}"/>
              </a:ext>
            </a:extLst>
          </p:cNvPr>
          <p:cNvGraphicFramePr>
            <a:graphicFrameLocks noChangeAspect="1"/>
          </p:cNvGraphicFramePr>
          <p:nvPr>
            <p:custDataLst>
              <p:tags r:id="rId2"/>
            </p:custDataLst>
            <p:extLst>
              <p:ext uri="{D42A27DB-BD31-4B8C-83A1-F6EECF244321}">
                <p14:modId xmlns:p14="http://schemas.microsoft.com/office/powerpoint/2010/main" val="538382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C9CC7-B0E1-4D37-BF01-97A09C5A8AC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3B23FBA-ACE7-4C86-8822-C68EBD27CC06}"/>
              </a:ext>
            </a:extLst>
          </p:cNvPr>
          <p:cNvSpPr>
            <a:spLocks noGrp="1"/>
          </p:cNvSpPr>
          <p:nvPr>
            <p:ph type="title"/>
          </p:nvPr>
        </p:nvSpPr>
        <p:spPr/>
        <p:txBody>
          <a:bodyPr/>
          <a:lstStyle/>
          <a:p>
            <a:r>
              <a:rPr lang="en-US" cap="small" dirty="0"/>
              <a:t>Best practices for minimizing Azure costs</a:t>
            </a:r>
            <a:endParaRPr lang="en-US" dirty="0"/>
          </a:p>
        </p:txBody>
      </p:sp>
      <p:sp>
        <p:nvSpPr>
          <p:cNvPr id="3" name="Subtitle 2">
            <a:extLst>
              <a:ext uri="{FF2B5EF4-FFF2-40B4-BE49-F238E27FC236}">
                <a16:creationId xmlns:a16="http://schemas.microsoft.com/office/drawing/2014/main" id="{6E6492AF-829A-46A4-870E-419C90433A2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254BE89-C37A-4F1C-9EDF-96EE3E05AFFB}"/>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1EC8259-AFCE-447D-BB42-7E61C3E15D88}"/>
              </a:ext>
            </a:extLst>
          </p:cNvPr>
          <p:cNvSpPr/>
          <p:nvPr/>
        </p:nvSpPr>
        <p:spPr>
          <a:xfrm>
            <a:off x="3657600" y="1135876"/>
            <a:ext cx="7982712" cy="5539978"/>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Minimizing your costs in Azure begins with careful planning before you even create a single Azure resource. Planning needs to involve the key players in your organization such as your finance department, managers who are responsible for budget planning and implementation, and application designers who are in the best position to decide what types of resources are likely needed.</a:t>
            </a:r>
          </a:p>
          <a:p>
            <a:pPr>
              <a:spcBef>
                <a:spcPts val="600"/>
              </a:spcBef>
              <a:spcAft>
                <a:spcPts val="600"/>
              </a:spcAft>
            </a:pPr>
            <a:r>
              <a:rPr lang="en-US" dirty="0"/>
              <a:t>Make sure that, as you analyze your on-premises workloads, you ensure that all of the resources your app is using are actually required by the app.</a:t>
            </a:r>
          </a:p>
          <a:p>
            <a:pPr>
              <a:spcBef>
                <a:spcPts val="600"/>
              </a:spcBef>
              <a:spcAft>
                <a:spcPts val="600"/>
              </a:spcAft>
            </a:pPr>
            <a:r>
              <a:rPr lang="en-US" b="1" dirty="0"/>
              <a:t>An important part of minimizing costs in Azure is to ensure that you fully use all of your cloud resources. Because most cloud usage is billed on consumption of a resource, not using portions of a resource represents unnecessary expenses. </a:t>
            </a:r>
          </a:p>
          <a:p>
            <a:pPr>
              <a:spcBef>
                <a:spcPts val="600"/>
              </a:spcBef>
              <a:spcAft>
                <a:spcPts val="600"/>
              </a:spcAft>
            </a:pPr>
            <a:r>
              <a:rPr lang="en-US" dirty="0"/>
              <a:t>As you’re analyzing your on-premises usage and planning your move to Azure, you should take the opportunity to organize your resources based on expense accountability. You can then use that organizational structure in Azure to apply tags to resources so that each organization within your company has proper visibility into their expenses. This will help to ensure that if a resource is being under-utilized, the right people will quickly have visibility into that so adjustments can be made</a:t>
            </a:r>
            <a:endParaRPr lang="en-US" sz="1600" dirty="0">
              <a:solidFill>
                <a:srgbClr val="000000"/>
              </a:solidFill>
              <a:effectLst/>
              <a:latin typeface="inherit"/>
              <a:ea typeface="Times New Roman" panose="02020603050405020304" pitchFamily="18" charset="0"/>
            </a:endParaRPr>
          </a:p>
        </p:txBody>
      </p:sp>
    </p:spTree>
    <p:extLst>
      <p:ext uri="{BB962C8B-B14F-4D97-AF65-F5344CB8AC3E}">
        <p14:creationId xmlns:p14="http://schemas.microsoft.com/office/powerpoint/2010/main" val="2257456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93CD3C0-505D-4157-A061-595819C7BA3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01"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593CD3C0-505D-4157-A061-595819C7BA3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DCC9CC7-B0E1-4D37-BF01-97A09C5A8AC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63B23FBA-ACE7-4C86-8822-C68EBD27CC06}"/>
              </a:ext>
            </a:extLst>
          </p:cNvPr>
          <p:cNvSpPr>
            <a:spLocks noGrp="1"/>
          </p:cNvSpPr>
          <p:nvPr>
            <p:ph type="title"/>
          </p:nvPr>
        </p:nvSpPr>
        <p:spPr/>
        <p:txBody>
          <a:bodyPr/>
          <a:lstStyle/>
          <a:p>
            <a:r>
              <a:rPr lang="en-US" cap="small" dirty="0"/>
              <a:t>Best practices for minimizing Azure costs</a:t>
            </a:r>
            <a:endParaRPr lang="en-US" dirty="0"/>
          </a:p>
        </p:txBody>
      </p:sp>
      <p:sp>
        <p:nvSpPr>
          <p:cNvPr id="3" name="Subtitle 2">
            <a:extLst>
              <a:ext uri="{FF2B5EF4-FFF2-40B4-BE49-F238E27FC236}">
                <a16:creationId xmlns:a16="http://schemas.microsoft.com/office/drawing/2014/main" id="{6E6492AF-829A-46A4-870E-419C90433A2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254BE89-C37A-4F1C-9EDF-96EE3E05AFFB}"/>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15DC0D25-1EAD-4839-8D95-5A0BA46E92ED}"/>
              </a:ext>
            </a:extLst>
          </p:cNvPr>
          <p:cNvSpPr/>
          <p:nvPr/>
        </p:nvSpPr>
        <p:spPr>
          <a:xfrm>
            <a:off x="3689684" y="1405372"/>
            <a:ext cx="7950627" cy="1200329"/>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Once planning is complete, you’ll need to determine which Azure subscription plan is most suitable for your needs. </a:t>
            </a:r>
          </a:p>
          <a:p>
            <a:r>
              <a:rPr lang="en-US" dirty="0"/>
              <a:t>At this stage in your planning, the pricing calculator and TCO calculator can be helpful in estimating your cloud expenses.</a:t>
            </a:r>
          </a:p>
        </p:txBody>
      </p:sp>
    </p:spTree>
    <p:extLst>
      <p:ext uri="{BB962C8B-B14F-4D97-AF65-F5344CB8AC3E}">
        <p14:creationId xmlns:p14="http://schemas.microsoft.com/office/powerpoint/2010/main" val="461061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443268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6"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hlinkClick r:id="rId20" action="ppaction://hlinksldjump"/>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23" name="Text Placeholder 2">
            <a:hlinkClick r:id="rId21" action="ppaction://hlinksldjump"/>
            <a:extLst>
              <a:ext uri="{FF2B5EF4-FFF2-40B4-BE49-F238E27FC236}">
                <a16:creationId xmlns:a16="http://schemas.microsoft.com/office/drawing/2014/main" id="{F53EEF14-9FC2-4601-9FB2-CD6136DA4508}"/>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17" name="Text Placeholder 2">
            <a:hlinkClick r:id="rId22" action="ppaction://hlinksldjump"/>
            <a:extLst>
              <a:ext uri="{FF2B5EF4-FFF2-40B4-BE49-F238E27FC236}">
                <a16:creationId xmlns:a16="http://schemas.microsoft.com/office/drawing/2014/main" id="{C717E5F7-ADAE-4571-824A-045277C37585}"/>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THE PRICING CALCULATOR</a:t>
            </a:r>
            <a:endParaRPr lang="en-US" cap="small" dirty="0"/>
          </a:p>
        </p:txBody>
      </p:sp>
      <p:sp>
        <p:nvSpPr>
          <p:cNvPr id="20" name="Text Placeholder 2">
            <a:hlinkClick r:id="rId23" action="ppaction://hlinksldjump"/>
            <a:extLst>
              <a:ext uri="{FF2B5EF4-FFF2-40B4-BE49-F238E27FC236}">
                <a16:creationId xmlns:a16="http://schemas.microsoft.com/office/drawing/2014/main" id="{AC70CA7A-BA3C-4569-841E-A8CF551267C3}"/>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22" name="Text Placeholder 2">
            <a:hlinkClick r:id="rId24" action="ppaction://hlinksldjump"/>
            <a:extLst>
              <a:ext uri="{FF2B5EF4-FFF2-40B4-BE49-F238E27FC236}">
                <a16:creationId xmlns:a16="http://schemas.microsoft.com/office/drawing/2014/main" id="{46A80AC2-9142-4D75-8E03-CF2FFB2033C6}"/>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9" name="Text Placeholder 2">
            <a:extLst>
              <a:ext uri="{FF2B5EF4-FFF2-40B4-BE49-F238E27FC236}">
                <a16:creationId xmlns:a16="http://schemas.microsoft.com/office/drawing/2014/main" id="{D7642F93-DC70-4B75-B9D5-5766DAA69FD1}"/>
              </a:ext>
            </a:extLst>
          </p:cNvPr>
          <p:cNvSpPr>
            <a:spLocks noGrp="1"/>
          </p:cNvSpPr>
          <p:nvPr>
            <p:custDataLst>
              <p:tags r:id="rId14"/>
            </p:custDataLst>
          </p:nvPr>
        </p:nvSpPr>
        <p:spPr bwMode="gray">
          <a:xfrm>
            <a:off x="4978400" y="4649788"/>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dirty="0">
                <a:solidFill>
                  <a:schemeClr val="tx2"/>
                </a:solidFill>
              </a:rPr>
              <a:t>Azure Cost Management</a:t>
            </a:r>
            <a:endParaRPr lang="en-US" dirty="0"/>
          </a:p>
        </p:txBody>
      </p:sp>
    </p:spTree>
    <p:extLst>
      <p:ext uri="{BB962C8B-B14F-4D97-AF65-F5344CB8AC3E}">
        <p14:creationId xmlns:p14="http://schemas.microsoft.com/office/powerpoint/2010/main" val="265195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D92402-55E6-4C7A-941C-DAEBEB890970}"/>
              </a:ext>
            </a:extLst>
          </p:cNvPr>
          <p:cNvGraphicFramePr>
            <a:graphicFrameLocks noChangeAspect="1"/>
          </p:cNvGraphicFramePr>
          <p:nvPr>
            <p:custDataLst>
              <p:tags r:id="rId2"/>
            </p:custDataLst>
            <p:extLst>
              <p:ext uri="{D42A27DB-BD31-4B8C-83A1-F6EECF244321}">
                <p14:modId xmlns:p14="http://schemas.microsoft.com/office/powerpoint/2010/main" val="28933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BB51FE3-D506-491B-8B58-3B2934E8275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52D4AC04-AC42-46AA-888F-65A1578FD250}"/>
              </a:ext>
            </a:extLst>
          </p:cNvPr>
          <p:cNvSpPr>
            <a:spLocks noGrp="1"/>
          </p:cNvSpPr>
          <p:nvPr>
            <p:ph type="title"/>
          </p:nvPr>
        </p:nvSpPr>
        <p:spPr/>
        <p:txBody>
          <a:bodyPr/>
          <a:lstStyle/>
          <a:p>
            <a:r>
              <a:rPr lang="en-US" dirty="0"/>
              <a:t>Azure Cost Management</a:t>
            </a:r>
          </a:p>
        </p:txBody>
      </p:sp>
      <p:sp>
        <p:nvSpPr>
          <p:cNvPr id="3" name="Subtitle 2">
            <a:extLst>
              <a:ext uri="{FF2B5EF4-FFF2-40B4-BE49-F238E27FC236}">
                <a16:creationId xmlns:a16="http://schemas.microsoft.com/office/drawing/2014/main" id="{5575E26C-DD71-4314-A056-865D66EAA85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6AE48D-6B7A-4D97-988C-CA09924CE32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CC22084-D588-44AD-BAE6-C4C777B947A7}"/>
              </a:ext>
            </a:extLst>
          </p:cNvPr>
          <p:cNvSpPr/>
          <p:nvPr/>
        </p:nvSpPr>
        <p:spPr>
          <a:xfrm>
            <a:off x="3705726" y="1267041"/>
            <a:ext cx="7934586" cy="341632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Azure Cost Management is a tool in Azure that makes it easy to analyze your costs at a granular level. Cost Management allows you to create a budget for your Azure expenses, set configurable alerts so you’ll know if you are approaching a budgeted limit, and analyze your costs in detail.</a:t>
            </a:r>
          </a:p>
          <a:p>
            <a:endParaRPr lang="en-US" dirty="0">
              <a:solidFill>
                <a:srgbClr val="000000"/>
              </a:solidFill>
              <a:latin typeface="inherit"/>
              <a:cs typeface="Times New Roman" panose="02020603050405020304" pitchFamily="18" charset="0"/>
            </a:endParaRPr>
          </a:p>
          <a:p>
            <a:r>
              <a:rPr lang="en-US" dirty="0"/>
              <a:t>To get started with Cost Management, open the Azure portal and search for </a:t>
            </a:r>
            <a:r>
              <a:rPr lang="en-US" b="1" dirty="0"/>
              <a:t>Cost Management</a:t>
            </a:r>
            <a:r>
              <a:rPr lang="en-US" dirty="0"/>
              <a:t>, and click on </a:t>
            </a:r>
            <a:r>
              <a:rPr lang="en-US" b="1" dirty="0"/>
              <a:t>Cost Management + Billing</a:t>
            </a:r>
            <a:r>
              <a:rPr lang="en-US" dirty="0"/>
              <a:t>.</a:t>
            </a:r>
          </a:p>
          <a:p>
            <a:endParaRPr lang="en-US" dirty="0"/>
          </a:p>
          <a:p>
            <a:r>
              <a:rPr lang="en-US" dirty="0"/>
              <a:t>Once Cost Management + Billing loads in the portal, click on </a:t>
            </a:r>
            <a:r>
              <a:rPr lang="en-US" b="1" dirty="0"/>
              <a:t>Cost Management</a:t>
            </a:r>
            <a:r>
              <a:rPr lang="en-US" dirty="0"/>
              <a:t> to access Cost Management.</a:t>
            </a:r>
          </a:p>
          <a:p>
            <a:endParaRPr lang="en-US" dirty="0"/>
          </a:p>
          <a:p>
            <a:endParaRPr lang="en-US" dirty="0"/>
          </a:p>
        </p:txBody>
      </p:sp>
      <p:pic>
        <p:nvPicPr>
          <p:cNvPr id="8" name="Picture 7" descr="In this screen shot, Cost Management + Billing is shown in the Azure portal. To access Cost Management, click on the Cost Management option in the menu.">
            <a:extLst>
              <a:ext uri="{FF2B5EF4-FFF2-40B4-BE49-F238E27FC236}">
                <a16:creationId xmlns:a16="http://schemas.microsoft.com/office/drawing/2014/main" id="{226F74CA-DD70-4248-9276-92A140C9799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50444" y="4152087"/>
            <a:ext cx="5645150" cy="2141220"/>
          </a:xfrm>
          <a:prstGeom prst="rect">
            <a:avLst/>
          </a:prstGeom>
          <a:noFill/>
          <a:ln>
            <a:noFill/>
          </a:ln>
        </p:spPr>
      </p:pic>
    </p:spTree>
    <p:extLst>
      <p:ext uri="{BB962C8B-B14F-4D97-AF65-F5344CB8AC3E}">
        <p14:creationId xmlns:p14="http://schemas.microsoft.com/office/powerpoint/2010/main" val="112397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D92402-55E6-4C7A-941C-DAEBEB89097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6"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6DD92402-55E6-4C7A-941C-DAEBEB8909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BB51FE3-D506-491B-8B58-3B2934E8275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52D4AC04-AC42-46AA-888F-65A1578FD250}"/>
              </a:ext>
            </a:extLst>
          </p:cNvPr>
          <p:cNvSpPr>
            <a:spLocks noGrp="1"/>
          </p:cNvSpPr>
          <p:nvPr>
            <p:ph type="title"/>
          </p:nvPr>
        </p:nvSpPr>
        <p:spPr/>
        <p:txBody>
          <a:bodyPr/>
          <a:lstStyle/>
          <a:p>
            <a:r>
              <a:rPr lang="en-US" dirty="0"/>
              <a:t>Azure Cost Management</a:t>
            </a:r>
          </a:p>
        </p:txBody>
      </p:sp>
      <p:sp>
        <p:nvSpPr>
          <p:cNvPr id="3" name="Subtitle 2">
            <a:extLst>
              <a:ext uri="{FF2B5EF4-FFF2-40B4-BE49-F238E27FC236}">
                <a16:creationId xmlns:a16="http://schemas.microsoft.com/office/drawing/2014/main" id="{5575E26C-DD71-4314-A056-865D66EAA85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6AE48D-6B7A-4D97-988C-CA09924CE32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CC22084-D588-44AD-BAE6-C4C777B947A7}"/>
              </a:ext>
            </a:extLst>
          </p:cNvPr>
          <p:cNvSpPr/>
          <p:nvPr/>
        </p:nvSpPr>
        <p:spPr>
          <a:xfrm>
            <a:off x="3705726" y="1267041"/>
            <a:ext cx="7934586" cy="2031325"/>
          </a:xfrm>
          <a:prstGeom prst="rect">
            <a:avLst/>
          </a:prstGeom>
        </p:spPr>
        <p:txBody>
          <a:bodyPr wrap="square">
            <a:spAutoFit/>
          </a:bodyPr>
          <a:lstStyle/>
          <a:p>
            <a:r>
              <a:rPr lang="en-US" dirty="0"/>
              <a:t>To effectively monitor your costs, you should create a budget in Cost Management. Creating a budget isn’t required, but it will allow you to visualize your spending compared to your planned expenses.</a:t>
            </a:r>
          </a:p>
          <a:p>
            <a:endParaRPr lang="en-US" dirty="0"/>
          </a:p>
          <a:p>
            <a:r>
              <a:rPr lang="en-US" dirty="0"/>
              <a:t>Click on </a:t>
            </a:r>
            <a:r>
              <a:rPr lang="en-US" b="1" dirty="0"/>
              <a:t>Budgets</a:t>
            </a:r>
            <a:r>
              <a:rPr lang="en-US" dirty="0"/>
              <a:t>, and then click </a:t>
            </a:r>
            <a:r>
              <a:rPr lang="en-US" b="1" dirty="0"/>
              <a:t>Add</a:t>
            </a:r>
            <a:endParaRPr lang="en-US" dirty="0"/>
          </a:p>
          <a:p>
            <a:endParaRPr lang="en-US" dirty="0"/>
          </a:p>
          <a:p>
            <a:endParaRPr lang="en-US" dirty="0"/>
          </a:p>
        </p:txBody>
      </p:sp>
      <p:pic>
        <p:nvPicPr>
          <p:cNvPr id="9" name="Picture 8" descr="In this screen shot, Cost Management is shown in the Azure portal. To create a budget, you can click on Budgets and then click Add. A budget will help you monitor your actual expenses compared with your planned expenses.">
            <a:extLst>
              <a:ext uri="{FF2B5EF4-FFF2-40B4-BE49-F238E27FC236}">
                <a16:creationId xmlns:a16="http://schemas.microsoft.com/office/drawing/2014/main" id="{C2DA9315-5D27-43AB-AD1A-0E6D9058CB34}"/>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079996" y="3559635"/>
            <a:ext cx="5186045" cy="2101215"/>
          </a:xfrm>
          <a:prstGeom prst="rect">
            <a:avLst/>
          </a:prstGeom>
          <a:noFill/>
          <a:ln>
            <a:noFill/>
          </a:ln>
        </p:spPr>
      </p:pic>
    </p:spTree>
    <p:extLst>
      <p:ext uri="{BB962C8B-B14F-4D97-AF65-F5344CB8AC3E}">
        <p14:creationId xmlns:p14="http://schemas.microsoft.com/office/powerpoint/2010/main" val="5604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63C62DC-54B1-44EF-B3B3-442917F7A94B}"/>
              </a:ext>
            </a:extLst>
          </p:cNvPr>
          <p:cNvGraphicFramePr>
            <a:graphicFrameLocks noChangeAspect="1"/>
          </p:cNvGraphicFramePr>
          <p:nvPr>
            <p:custDataLst>
              <p:tags r:id="rId2"/>
            </p:custDataLst>
            <p:extLst>
              <p:ext uri="{D42A27DB-BD31-4B8C-83A1-F6EECF244321}">
                <p14:modId xmlns:p14="http://schemas.microsoft.com/office/powerpoint/2010/main" val="40006547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A90E9F55-0FB7-4E6D-9F3A-67D231533F9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69B74CE-CB4A-445B-B177-6ABB0F8A9766}"/>
              </a:ext>
            </a:extLst>
          </p:cNvPr>
          <p:cNvSpPr>
            <a:spLocks noGrp="1"/>
          </p:cNvSpPr>
          <p:nvPr>
            <p:ph type="title"/>
          </p:nvPr>
        </p:nvSpPr>
        <p:spPr/>
        <p:txBody>
          <a:bodyPr/>
          <a:lstStyle/>
          <a:p>
            <a:r>
              <a:rPr lang="en-US" cap="small" dirty="0"/>
              <a:t>Options for purchasing Azure products and services</a:t>
            </a:r>
            <a:endParaRPr lang="en-US" dirty="0"/>
          </a:p>
        </p:txBody>
      </p:sp>
      <p:sp>
        <p:nvSpPr>
          <p:cNvPr id="3" name="Subtitle 2">
            <a:extLst>
              <a:ext uri="{FF2B5EF4-FFF2-40B4-BE49-F238E27FC236}">
                <a16:creationId xmlns:a16="http://schemas.microsoft.com/office/drawing/2014/main" id="{B594B9FF-5994-4278-B4D9-6597E75926F8}"/>
              </a:ext>
            </a:extLst>
          </p:cNvPr>
          <p:cNvSpPr>
            <a:spLocks noGrp="1"/>
          </p:cNvSpPr>
          <p:nvPr>
            <p:ph type="subTitle" idx="1"/>
          </p:nvPr>
        </p:nvSpPr>
        <p:spPr>
          <a:xfrm>
            <a:off x="554736" y="3659644"/>
            <a:ext cx="2514600" cy="492443"/>
          </a:xfrm>
        </p:spPr>
        <p:txBody>
          <a:bodyPr/>
          <a:lstStyle/>
          <a:p>
            <a:r>
              <a:rPr lang="en-US" dirty="0"/>
              <a:t>Purchase directly from Microsoft</a:t>
            </a:r>
          </a:p>
        </p:txBody>
      </p:sp>
      <p:sp>
        <p:nvSpPr>
          <p:cNvPr id="4" name="Text Placeholder 3">
            <a:extLst>
              <a:ext uri="{FF2B5EF4-FFF2-40B4-BE49-F238E27FC236}">
                <a16:creationId xmlns:a16="http://schemas.microsoft.com/office/drawing/2014/main" id="{6F695ADD-7882-478B-AFA0-56D8FEC0144B}"/>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EE493775-AD27-487C-B937-72F10AA941B8}"/>
              </a:ext>
            </a:extLst>
          </p:cNvPr>
          <p:cNvSpPr/>
          <p:nvPr/>
        </p:nvSpPr>
        <p:spPr>
          <a:xfrm>
            <a:off x="3657599" y="1401089"/>
            <a:ext cx="8101263" cy="4462760"/>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There are a couple of ways to purchase Azure products and services. You can purchase products and services directly from Microsoft, or you can purchase through a Microsoft Cloud Solution Partner (CSP).</a:t>
            </a:r>
          </a:p>
          <a:p>
            <a:pPr>
              <a:spcBef>
                <a:spcPts val="600"/>
              </a:spcBef>
              <a:spcAft>
                <a:spcPts val="600"/>
              </a:spcAft>
            </a:pPr>
            <a:r>
              <a:rPr lang="en-US" dirty="0"/>
              <a:t>When you purchase directly from Microsoft:</a:t>
            </a:r>
          </a:p>
          <a:p>
            <a:pPr marL="285750" indent="-285750">
              <a:spcBef>
                <a:spcPts val="600"/>
              </a:spcBef>
              <a:spcAft>
                <a:spcPts val="600"/>
              </a:spcAft>
              <a:buFont typeface="Arial" panose="020B0604020202020204" pitchFamily="34" charset="0"/>
              <a:buChar char="•"/>
            </a:pPr>
            <a:r>
              <a:rPr lang="en-US" dirty="0"/>
              <a:t>you decide which Azure services you want to purchase, and </a:t>
            </a:r>
          </a:p>
          <a:p>
            <a:pPr marL="285750" indent="-285750">
              <a:spcBef>
                <a:spcPts val="600"/>
              </a:spcBef>
              <a:spcAft>
                <a:spcPts val="600"/>
              </a:spcAft>
              <a:buFont typeface="Arial" panose="020B0604020202020204" pitchFamily="34" charset="0"/>
              <a:buChar char="•"/>
            </a:pPr>
            <a:r>
              <a:rPr lang="en-US" dirty="0"/>
              <a:t>you manage all of your deployments and usage of those services.</a:t>
            </a:r>
          </a:p>
          <a:p>
            <a:pPr marL="285750" indent="-285750">
              <a:spcBef>
                <a:spcPts val="600"/>
              </a:spcBef>
              <a:spcAft>
                <a:spcPts val="600"/>
              </a:spcAft>
              <a:buFont typeface="Arial" panose="020B0604020202020204" pitchFamily="34" charset="0"/>
              <a:buChar char="•"/>
            </a:pPr>
            <a:r>
              <a:rPr lang="en-US" dirty="0"/>
              <a:t>Each month Microsoft will invoice you for your Azure usage, and you’ll have access to those invoices in the Azure portal</a:t>
            </a:r>
          </a:p>
          <a:p>
            <a:pPr marL="285750" indent="-285750">
              <a:spcBef>
                <a:spcPts val="600"/>
              </a:spcBef>
              <a:spcAft>
                <a:spcPts val="600"/>
              </a:spcAft>
              <a:buFont typeface="Arial" panose="020B0604020202020204" pitchFamily="34" charset="0"/>
              <a:buChar char="•"/>
            </a:pPr>
            <a:r>
              <a:rPr lang="en-US" dirty="0"/>
              <a:t>If you need support for your Azure resources, you get support directly from Microsoft using one of the available support plans for Azure</a:t>
            </a:r>
          </a:p>
          <a:p>
            <a:pPr marL="285750" indent="-285750">
              <a:spcBef>
                <a:spcPts val="600"/>
              </a:spcBef>
              <a:spcAft>
                <a:spcPts val="600"/>
              </a:spcAft>
              <a:buFont typeface="Arial" panose="020B0604020202020204" pitchFamily="34" charset="0"/>
              <a:buChar char="•"/>
            </a:pPr>
            <a:endParaRPr lang="en-US" dirty="0"/>
          </a:p>
          <a:p>
            <a:pPr>
              <a:spcBef>
                <a:spcPts val="600"/>
              </a:spcBef>
              <a:spcAft>
                <a:spcPts val="600"/>
              </a:spcAft>
            </a:pPr>
            <a:endParaRPr lang="en-US" sz="1600" dirty="0">
              <a:solidFill>
                <a:srgbClr val="000000"/>
              </a:solidFill>
              <a:effectLst/>
              <a:latin typeface="inherit"/>
              <a:ea typeface="Times New Roman" panose="02020603050405020304" pitchFamily="18" charset="0"/>
            </a:endParaRPr>
          </a:p>
        </p:txBody>
      </p:sp>
    </p:spTree>
    <p:extLst>
      <p:ext uri="{BB962C8B-B14F-4D97-AF65-F5344CB8AC3E}">
        <p14:creationId xmlns:p14="http://schemas.microsoft.com/office/powerpoint/2010/main" val="1111829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D92402-55E6-4C7A-941C-DAEBEB89097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9"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6DD92402-55E6-4C7A-941C-DAEBEB8909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BB51FE3-D506-491B-8B58-3B2934E8275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52D4AC04-AC42-46AA-888F-65A1578FD250}"/>
              </a:ext>
            </a:extLst>
          </p:cNvPr>
          <p:cNvSpPr>
            <a:spLocks noGrp="1"/>
          </p:cNvSpPr>
          <p:nvPr>
            <p:ph type="title"/>
          </p:nvPr>
        </p:nvSpPr>
        <p:spPr/>
        <p:txBody>
          <a:bodyPr/>
          <a:lstStyle/>
          <a:p>
            <a:r>
              <a:rPr lang="en-US" dirty="0"/>
              <a:t>Azure Cost Management</a:t>
            </a:r>
          </a:p>
        </p:txBody>
      </p:sp>
      <p:sp>
        <p:nvSpPr>
          <p:cNvPr id="3" name="Subtitle 2">
            <a:extLst>
              <a:ext uri="{FF2B5EF4-FFF2-40B4-BE49-F238E27FC236}">
                <a16:creationId xmlns:a16="http://schemas.microsoft.com/office/drawing/2014/main" id="{5575E26C-DD71-4314-A056-865D66EAA85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6AE48D-6B7A-4D97-988C-CA09924CE32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CC22084-D588-44AD-BAE6-C4C777B947A7}"/>
              </a:ext>
            </a:extLst>
          </p:cNvPr>
          <p:cNvSpPr/>
          <p:nvPr/>
        </p:nvSpPr>
        <p:spPr>
          <a:xfrm>
            <a:off x="3705726" y="1267041"/>
            <a:ext cx="7934586" cy="646331"/>
          </a:xfrm>
          <a:prstGeom prst="rect">
            <a:avLst/>
          </a:prstGeom>
        </p:spPr>
        <p:txBody>
          <a:bodyPr wrap="square">
            <a:spAutoFit/>
          </a:bodyPr>
          <a:lstStyle/>
          <a:p>
            <a:endParaRPr lang="en-US" dirty="0"/>
          </a:p>
          <a:p>
            <a:endParaRPr lang="en-US" dirty="0"/>
          </a:p>
        </p:txBody>
      </p:sp>
      <p:pic>
        <p:nvPicPr>
          <p:cNvPr id="10" name="Picture 9" descr="In this screen shot, an annual budget is being created for $10,000 in spending. An alert for 80% of that amount (or $8,000) is also being created, and once that amount is reached, Azure will email the address specified.">
            <a:extLst>
              <a:ext uri="{FF2B5EF4-FFF2-40B4-BE49-F238E27FC236}">
                <a16:creationId xmlns:a16="http://schemas.microsoft.com/office/drawing/2014/main" id="{949AEAD4-535D-4A16-8731-337F449FE50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05726" y="1214104"/>
            <a:ext cx="3129447" cy="5430871"/>
          </a:xfrm>
          <a:prstGeom prst="rect">
            <a:avLst/>
          </a:prstGeom>
          <a:noFill/>
          <a:ln>
            <a:noFill/>
          </a:ln>
        </p:spPr>
      </p:pic>
      <p:sp>
        <p:nvSpPr>
          <p:cNvPr id="8" name="Rectangle 7">
            <a:extLst>
              <a:ext uri="{FF2B5EF4-FFF2-40B4-BE49-F238E27FC236}">
                <a16:creationId xmlns:a16="http://schemas.microsoft.com/office/drawing/2014/main" id="{FEC8A862-FC14-42AC-99B1-4E07A29852BD}"/>
              </a:ext>
            </a:extLst>
          </p:cNvPr>
          <p:cNvSpPr/>
          <p:nvPr/>
        </p:nvSpPr>
        <p:spPr>
          <a:xfrm>
            <a:off x="7159752" y="1267041"/>
            <a:ext cx="4477512" cy="1754326"/>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Example: a $10,000 budget is being created for a fiscal year. An alert is being added when 80% of that budget has been reached, and Azure will send an email to </a:t>
            </a:r>
            <a:r>
              <a:rPr lang="en-US" u="sng" dirty="0">
                <a:solidFill>
                  <a:srgbClr val="070707"/>
                </a:solidFill>
                <a:latin typeface="inherit"/>
                <a:ea typeface="Times New Roman" panose="02020603050405020304" pitchFamily="18" charset="0"/>
                <a:cs typeface="Times New Roman" panose="02020603050405020304" pitchFamily="18" charset="0"/>
                <a:hlinkClick r:id="rId8"/>
              </a:rPr>
              <a:t>jim@contosopharm.com</a:t>
            </a:r>
            <a:r>
              <a:rPr lang="en-US" dirty="0">
                <a:solidFill>
                  <a:srgbClr val="000000"/>
                </a:solidFill>
                <a:latin typeface="inherit"/>
                <a:ea typeface="Times New Roman" panose="02020603050405020304" pitchFamily="18" charset="0"/>
                <a:cs typeface="Times New Roman" panose="02020603050405020304" pitchFamily="18" charset="0"/>
              </a:rPr>
              <a:t> if costs have reached $8,000</a:t>
            </a:r>
            <a:endParaRPr lang="en-US" dirty="0"/>
          </a:p>
        </p:txBody>
      </p:sp>
    </p:spTree>
    <p:extLst>
      <p:ext uri="{BB962C8B-B14F-4D97-AF65-F5344CB8AC3E}">
        <p14:creationId xmlns:p14="http://schemas.microsoft.com/office/powerpoint/2010/main" val="890981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D92402-55E6-4C7A-941C-DAEBEB89097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2" name="think-cell Slide" r:id="rId5" imgW="592" imgH="595" progId="TCLayout.ActiveDocument.1">
                  <p:embed/>
                </p:oleObj>
              </mc:Choice>
              <mc:Fallback>
                <p:oleObj name="think-cell Slide" r:id="rId5" imgW="592" imgH="595" progId="TCLayout.ActiveDocument.1">
                  <p:embed/>
                  <p:pic>
                    <p:nvPicPr>
                      <p:cNvPr id="5" name="Object 4" hidden="1">
                        <a:extLst>
                          <a:ext uri="{FF2B5EF4-FFF2-40B4-BE49-F238E27FC236}">
                            <a16:creationId xmlns:a16="http://schemas.microsoft.com/office/drawing/2014/main" id="{6DD92402-55E6-4C7A-941C-DAEBEB89097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1BB51FE3-D506-491B-8B58-3B2934E8275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52D4AC04-AC42-46AA-888F-65A1578FD250}"/>
              </a:ext>
            </a:extLst>
          </p:cNvPr>
          <p:cNvSpPr>
            <a:spLocks noGrp="1"/>
          </p:cNvSpPr>
          <p:nvPr>
            <p:ph type="title"/>
          </p:nvPr>
        </p:nvSpPr>
        <p:spPr/>
        <p:txBody>
          <a:bodyPr/>
          <a:lstStyle/>
          <a:p>
            <a:r>
              <a:rPr lang="en-US" dirty="0"/>
              <a:t>Azure Cost Management</a:t>
            </a:r>
          </a:p>
        </p:txBody>
      </p:sp>
      <p:sp>
        <p:nvSpPr>
          <p:cNvPr id="3" name="Subtitle 2">
            <a:extLst>
              <a:ext uri="{FF2B5EF4-FFF2-40B4-BE49-F238E27FC236}">
                <a16:creationId xmlns:a16="http://schemas.microsoft.com/office/drawing/2014/main" id="{5575E26C-DD71-4314-A056-865D66EAA85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A66AE48D-6B7A-4D97-988C-CA09924CE324}"/>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CC22084-D588-44AD-BAE6-C4C777B947A7}"/>
              </a:ext>
            </a:extLst>
          </p:cNvPr>
          <p:cNvSpPr/>
          <p:nvPr/>
        </p:nvSpPr>
        <p:spPr>
          <a:xfrm>
            <a:off x="3705726" y="1267041"/>
            <a:ext cx="7934586" cy="646331"/>
          </a:xfrm>
          <a:prstGeom prst="rect">
            <a:avLst/>
          </a:prstGeom>
        </p:spPr>
        <p:txBody>
          <a:bodyPr wrap="square">
            <a:spAutoFit/>
          </a:bodyPr>
          <a:lstStyle/>
          <a:p>
            <a:endParaRPr lang="en-US" dirty="0"/>
          </a:p>
          <a:p>
            <a:endParaRPr lang="en-US" dirty="0"/>
          </a:p>
        </p:txBody>
      </p:sp>
      <p:sp>
        <p:nvSpPr>
          <p:cNvPr id="8" name="Rectangle 7">
            <a:extLst>
              <a:ext uri="{FF2B5EF4-FFF2-40B4-BE49-F238E27FC236}">
                <a16:creationId xmlns:a16="http://schemas.microsoft.com/office/drawing/2014/main" id="{FEC8A862-FC14-42AC-99B1-4E07A29852BD}"/>
              </a:ext>
            </a:extLst>
          </p:cNvPr>
          <p:cNvSpPr/>
          <p:nvPr/>
        </p:nvSpPr>
        <p:spPr>
          <a:xfrm>
            <a:off x="9400032" y="2744369"/>
            <a:ext cx="2535294" cy="1754326"/>
          </a:xfrm>
          <a:prstGeom prst="rect">
            <a:avLst/>
          </a:prstGeom>
        </p:spPr>
        <p:txBody>
          <a:bodyPr wrap="square">
            <a:spAutoFit/>
          </a:bodyPr>
          <a:lstStyle/>
          <a:p>
            <a:r>
              <a:rPr lang="en-US" dirty="0"/>
              <a:t>After you create a budget, click on </a:t>
            </a:r>
            <a:r>
              <a:rPr lang="en-US" b="1" dirty="0"/>
              <a:t>Cost Analysis</a:t>
            </a:r>
            <a:r>
              <a:rPr lang="en-US" dirty="0"/>
              <a:t> to see how your spending compares to your budget.</a:t>
            </a:r>
          </a:p>
        </p:txBody>
      </p:sp>
      <p:pic>
        <p:nvPicPr>
          <p:cNvPr id="11" name="Picture 10" descr="In this screen shot, cost analysis is showing that we’re already over budget and we’re not even halfway through the budgeted year.">
            <a:extLst>
              <a:ext uri="{FF2B5EF4-FFF2-40B4-BE49-F238E27FC236}">
                <a16:creationId xmlns:a16="http://schemas.microsoft.com/office/drawing/2014/main" id="{83EA3696-F507-467C-863C-05566488351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05726" y="1616392"/>
            <a:ext cx="5585460" cy="3625215"/>
          </a:xfrm>
          <a:prstGeom prst="rect">
            <a:avLst/>
          </a:prstGeom>
          <a:noFill/>
          <a:ln>
            <a:noFill/>
          </a:ln>
        </p:spPr>
      </p:pic>
    </p:spTree>
    <p:extLst>
      <p:ext uri="{BB962C8B-B14F-4D97-AF65-F5344CB8AC3E}">
        <p14:creationId xmlns:p14="http://schemas.microsoft.com/office/powerpoint/2010/main" val="394270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332E472-B829-4D5A-B198-ABCEA2E269FF}"/>
              </a:ext>
            </a:extLst>
          </p:cNvPr>
          <p:cNvGraphicFramePr>
            <a:graphicFrameLocks noChangeAspect="1"/>
          </p:cNvGraphicFramePr>
          <p:nvPr>
            <p:custDataLst>
              <p:tags r:id="rId2"/>
            </p:custDataLst>
            <p:extLst>
              <p:ext uri="{D42A27DB-BD31-4B8C-83A1-F6EECF244321}">
                <p14:modId xmlns:p14="http://schemas.microsoft.com/office/powerpoint/2010/main" val="2831060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9F09452-ED63-4939-AA62-F8F85FBDC94A}"/>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4" name="Text Placeholder 3">
            <a:extLst>
              <a:ext uri="{FF2B5EF4-FFF2-40B4-BE49-F238E27FC236}">
                <a16:creationId xmlns:a16="http://schemas.microsoft.com/office/drawing/2014/main" id="{816E8691-A399-42A2-82FD-03C9B76B1156}"/>
              </a:ext>
            </a:extLst>
          </p:cNvPr>
          <p:cNvSpPr>
            <a:spLocks noGrp="1"/>
          </p:cNvSpPr>
          <p:nvPr>
            <p:ph type="body" sz="quarter" idx="17"/>
          </p:nvPr>
        </p:nvSpPr>
        <p:spPr/>
        <p:txBody>
          <a:bodyPr/>
          <a:lstStyle/>
          <a:p>
            <a:endParaRPr lang="en-US"/>
          </a:p>
        </p:txBody>
      </p:sp>
      <p:sp>
        <p:nvSpPr>
          <p:cNvPr id="7" name="Title 1">
            <a:extLst>
              <a:ext uri="{FF2B5EF4-FFF2-40B4-BE49-F238E27FC236}">
                <a16:creationId xmlns:a16="http://schemas.microsoft.com/office/drawing/2014/main" id="{02C2C662-53BD-46E9-B617-DF409AFB5388}"/>
              </a:ext>
            </a:extLst>
          </p:cNvPr>
          <p:cNvSpPr>
            <a:spLocks noGrp="1"/>
          </p:cNvSpPr>
          <p:nvPr>
            <p:ph type="title"/>
          </p:nvPr>
        </p:nvSpPr>
        <p:spPr>
          <a:xfrm>
            <a:off x="554736" y="2744369"/>
            <a:ext cx="2514600" cy="769441"/>
          </a:xfrm>
        </p:spPr>
        <p:txBody>
          <a:bodyPr/>
          <a:lstStyle/>
          <a:p>
            <a:r>
              <a:rPr lang="en-US" cap="small" dirty="0"/>
              <a:t>Options for purchasing Azure products and services</a:t>
            </a:r>
            <a:endParaRPr lang="en-US" dirty="0"/>
          </a:p>
        </p:txBody>
      </p:sp>
      <p:sp>
        <p:nvSpPr>
          <p:cNvPr id="8" name="Subtitle 2">
            <a:extLst>
              <a:ext uri="{FF2B5EF4-FFF2-40B4-BE49-F238E27FC236}">
                <a16:creationId xmlns:a16="http://schemas.microsoft.com/office/drawing/2014/main" id="{1CB44896-8F31-45A7-9F17-594FDF0D1804}"/>
              </a:ext>
            </a:extLst>
          </p:cNvPr>
          <p:cNvSpPr>
            <a:spLocks noGrp="1"/>
          </p:cNvSpPr>
          <p:nvPr>
            <p:ph type="subTitle" idx="1"/>
          </p:nvPr>
        </p:nvSpPr>
        <p:spPr>
          <a:xfrm>
            <a:off x="554736" y="3659644"/>
            <a:ext cx="2514600" cy="492443"/>
          </a:xfrm>
        </p:spPr>
        <p:txBody>
          <a:bodyPr/>
          <a:lstStyle/>
          <a:p>
            <a:r>
              <a:rPr lang="en-US" dirty="0"/>
              <a:t>Purchase directly from Microsoft</a:t>
            </a:r>
          </a:p>
        </p:txBody>
      </p:sp>
      <p:sp>
        <p:nvSpPr>
          <p:cNvPr id="11" name="Rectangle 10">
            <a:extLst>
              <a:ext uri="{FF2B5EF4-FFF2-40B4-BE49-F238E27FC236}">
                <a16:creationId xmlns:a16="http://schemas.microsoft.com/office/drawing/2014/main" id="{435DAEE9-96F3-4955-91DC-C8526905A9BA}"/>
              </a:ext>
            </a:extLst>
          </p:cNvPr>
          <p:cNvSpPr/>
          <p:nvPr/>
        </p:nvSpPr>
        <p:spPr>
          <a:xfrm>
            <a:off x="3641558" y="1559428"/>
            <a:ext cx="7998754" cy="440120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t>You have the option to purchase directly from the portal or to have your services added to an existing Enterprise Agreement with Microsoft. Enterprise Agreements are designed for large companies that have a large amount of usage in Azure. </a:t>
            </a:r>
            <a:br>
              <a:rPr lang="en-US" dirty="0"/>
            </a:br>
            <a:r>
              <a:rPr lang="en-US" dirty="0"/>
              <a:t>When you sign up for an Enterprise Agreement, you work with Microsoft to come up with a yearly financial commitment for Azure usage. You are charged yearly for the committed price, and if you use more than your agreed-upon usage, you are charged for the additional usage at the rate you and Microsoft agree to.</a:t>
            </a:r>
          </a:p>
          <a:p>
            <a:pPr marL="285750" indent="-285750">
              <a:spcBef>
                <a:spcPts val="600"/>
              </a:spcBef>
              <a:spcAft>
                <a:spcPts val="600"/>
              </a:spcAft>
              <a:buFont typeface="Arial" panose="020B0604020202020204" pitchFamily="34" charset="0"/>
              <a:buChar char="•"/>
            </a:pPr>
            <a:r>
              <a:rPr lang="en-US" dirty="0"/>
              <a:t>Purchasing directly from Microsoft offers the most flexibility and control because you decide which individual resources you are purchasing. It’s also important to consider that your development team may have experience in developing against specific types of Azure resources, and by controlling the types of resources you use, you can reduce the number of potential problems in your applications</a:t>
            </a:r>
          </a:p>
        </p:txBody>
      </p:sp>
    </p:spTree>
    <p:extLst>
      <p:ext uri="{BB962C8B-B14F-4D97-AF65-F5344CB8AC3E}">
        <p14:creationId xmlns:p14="http://schemas.microsoft.com/office/powerpoint/2010/main" val="195651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332E472-B829-4D5A-B198-ABCEA2E269F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0" name="think-cell Slide" r:id="rId5" imgW="592" imgH="595" progId="TCLayout.ActiveDocument.1">
                  <p:embed/>
                </p:oleObj>
              </mc:Choice>
              <mc:Fallback>
                <p:oleObj name="think-cell Slide" r:id="rId5" imgW="592" imgH="595" progId="TCLayout.ActiveDocument.1">
                  <p:embed/>
                  <p:pic>
                    <p:nvPicPr>
                      <p:cNvPr id="10" name="Object 9" hidden="1">
                        <a:extLst>
                          <a:ext uri="{FF2B5EF4-FFF2-40B4-BE49-F238E27FC236}">
                            <a16:creationId xmlns:a16="http://schemas.microsoft.com/office/drawing/2014/main" id="{1332E472-B829-4D5A-B198-ABCEA2E269F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9F09452-ED63-4939-AA62-F8F85FBDC94A}"/>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4" name="Text Placeholder 3">
            <a:extLst>
              <a:ext uri="{FF2B5EF4-FFF2-40B4-BE49-F238E27FC236}">
                <a16:creationId xmlns:a16="http://schemas.microsoft.com/office/drawing/2014/main" id="{816E8691-A399-42A2-82FD-03C9B76B1156}"/>
              </a:ext>
            </a:extLst>
          </p:cNvPr>
          <p:cNvSpPr>
            <a:spLocks noGrp="1"/>
          </p:cNvSpPr>
          <p:nvPr>
            <p:ph type="body" sz="quarter" idx="17"/>
          </p:nvPr>
        </p:nvSpPr>
        <p:spPr/>
        <p:txBody>
          <a:bodyPr/>
          <a:lstStyle/>
          <a:p>
            <a:endParaRPr lang="en-US"/>
          </a:p>
        </p:txBody>
      </p:sp>
      <p:sp>
        <p:nvSpPr>
          <p:cNvPr id="7" name="Title 1">
            <a:extLst>
              <a:ext uri="{FF2B5EF4-FFF2-40B4-BE49-F238E27FC236}">
                <a16:creationId xmlns:a16="http://schemas.microsoft.com/office/drawing/2014/main" id="{02C2C662-53BD-46E9-B617-DF409AFB5388}"/>
              </a:ext>
            </a:extLst>
          </p:cNvPr>
          <p:cNvSpPr>
            <a:spLocks noGrp="1"/>
          </p:cNvSpPr>
          <p:nvPr>
            <p:ph type="title"/>
          </p:nvPr>
        </p:nvSpPr>
        <p:spPr>
          <a:xfrm>
            <a:off x="554736" y="2744369"/>
            <a:ext cx="2514600" cy="769441"/>
          </a:xfrm>
        </p:spPr>
        <p:txBody>
          <a:bodyPr/>
          <a:lstStyle/>
          <a:p>
            <a:r>
              <a:rPr lang="en-US" cap="small" dirty="0"/>
              <a:t>Options for purchasing Azure products and services</a:t>
            </a:r>
            <a:endParaRPr lang="en-US" dirty="0"/>
          </a:p>
        </p:txBody>
      </p:sp>
      <p:sp>
        <p:nvSpPr>
          <p:cNvPr id="8" name="Subtitle 2">
            <a:extLst>
              <a:ext uri="{FF2B5EF4-FFF2-40B4-BE49-F238E27FC236}">
                <a16:creationId xmlns:a16="http://schemas.microsoft.com/office/drawing/2014/main" id="{1CB44896-8F31-45A7-9F17-594FDF0D1804}"/>
              </a:ext>
            </a:extLst>
          </p:cNvPr>
          <p:cNvSpPr>
            <a:spLocks noGrp="1"/>
          </p:cNvSpPr>
          <p:nvPr>
            <p:ph type="subTitle" idx="1"/>
          </p:nvPr>
        </p:nvSpPr>
        <p:spPr>
          <a:xfrm>
            <a:off x="554736" y="3659644"/>
            <a:ext cx="2514600" cy="246221"/>
          </a:xfrm>
        </p:spPr>
        <p:txBody>
          <a:bodyPr/>
          <a:lstStyle/>
          <a:p>
            <a:r>
              <a:rPr lang="en-US" dirty="0"/>
              <a:t>Purchase from a CSP</a:t>
            </a:r>
          </a:p>
        </p:txBody>
      </p:sp>
      <p:sp>
        <p:nvSpPr>
          <p:cNvPr id="11" name="Rectangle 10">
            <a:extLst>
              <a:ext uri="{FF2B5EF4-FFF2-40B4-BE49-F238E27FC236}">
                <a16:creationId xmlns:a16="http://schemas.microsoft.com/office/drawing/2014/main" id="{435DAEE9-96F3-4955-91DC-C8526905A9BA}"/>
              </a:ext>
            </a:extLst>
          </p:cNvPr>
          <p:cNvSpPr/>
          <p:nvPr/>
        </p:nvSpPr>
        <p:spPr>
          <a:xfrm>
            <a:off x="3641558" y="1559428"/>
            <a:ext cx="7998754" cy="3970318"/>
          </a:xfrm>
          <a:prstGeom prst="rect">
            <a:avLst/>
          </a:prstGeom>
        </p:spPr>
        <p:txBody>
          <a:bodyPr wrap="square">
            <a:spAutoFit/>
          </a:bodyPr>
          <a:lstStyle/>
          <a:p>
            <a:r>
              <a:rPr lang="en-US" dirty="0"/>
              <a:t>When you purchase from a CSP:</a:t>
            </a:r>
          </a:p>
          <a:p>
            <a:pPr marL="285750" indent="-285750">
              <a:buFont typeface="Arial" panose="020B0604020202020204" pitchFamily="34" charset="0"/>
              <a:buChar char="•"/>
            </a:pPr>
            <a:r>
              <a:rPr lang="en-US" dirty="0"/>
              <a:t>You are not purchasing individual Azure resources. Instead, you are purchasing an entire cloud solution developed by the CSP. When you need to deploy your application, you work with the CSP to manage the deployment. </a:t>
            </a:r>
          </a:p>
          <a:p>
            <a:pPr marL="285750" indent="-285750">
              <a:buFont typeface="Arial" panose="020B0604020202020204" pitchFamily="34" charset="0"/>
              <a:buChar char="•"/>
            </a:pPr>
            <a:r>
              <a:rPr lang="en-US" dirty="0"/>
              <a:t>The CSP also provides you information on usage costs of your resources, and if you need support, you get that support from the CSP, not from Microsoft.</a:t>
            </a:r>
          </a:p>
          <a:p>
            <a:pPr marL="285750" indent="-285750">
              <a:buFont typeface="Arial" panose="020B0604020202020204" pitchFamily="34" charset="0"/>
              <a:buChar char="•"/>
            </a:pPr>
            <a:endParaRPr lang="en-US" dirty="0"/>
          </a:p>
          <a:p>
            <a:r>
              <a:rPr lang="en-US" dirty="0"/>
              <a:t>if you have a need to deploy a complex cloud solution and you don’t have on-premises expertise in some areas, a CSP may be the best option for you. Because the CSP is certified to have expertise in the services they offer, they may be able to provide you with a more efficient solution that can help you reduce costs and support needs.</a:t>
            </a:r>
          </a:p>
        </p:txBody>
      </p:sp>
    </p:spTree>
    <p:extLst>
      <p:ext uri="{BB962C8B-B14F-4D97-AF65-F5344CB8AC3E}">
        <p14:creationId xmlns:p14="http://schemas.microsoft.com/office/powerpoint/2010/main" val="2220472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3865047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48"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a:solidFill>
                  <a:schemeClr val="tx2"/>
                </a:solidFill>
              </a:rPr>
              <a:t>Options around Azure free account</a:t>
            </a:r>
          </a:p>
        </p:txBody>
      </p:sp>
      <p:sp>
        <p:nvSpPr>
          <p:cNvPr id="19" name="Text Placeholder 2">
            <a:hlinkClick r:id="rId19" action="ppaction://hlinksldjump"/>
            <a:extLst>
              <a:ext uri="{FF2B5EF4-FFF2-40B4-BE49-F238E27FC236}">
                <a16:creationId xmlns:a16="http://schemas.microsoft.com/office/drawing/2014/main" id="{A0D98BE0-54AE-4D8E-A3BA-7A186EB93365}"/>
              </a:ext>
            </a:extLst>
          </p:cNvPr>
          <p:cNvSpPr>
            <a:spLocks noGrp="1"/>
          </p:cNvSpPr>
          <p:nvPr>
            <p:custDataLst>
              <p:tags r:id="rId9"/>
            </p:custDataLst>
          </p:nvPr>
        </p:nvSpPr>
        <p:spPr bwMode="gray">
          <a:xfrm>
            <a:off x="4978400"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Factors affecting costs</a:t>
            </a:r>
          </a:p>
        </p:txBody>
      </p:sp>
      <p:sp>
        <p:nvSpPr>
          <p:cNvPr id="33" name="Text Placeholder 2">
            <a:hlinkClick r:id="rId20" action="ppaction://hlinksldjump"/>
            <a:extLst>
              <a:ext uri="{FF2B5EF4-FFF2-40B4-BE49-F238E27FC236}">
                <a16:creationId xmlns:a16="http://schemas.microsoft.com/office/drawing/2014/main" id="{A30AFF5A-FDFC-46F0-B85B-58CF7379719F}"/>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29" name="Text Placeholder 2">
            <a:hlinkClick r:id="rId21" action="ppaction://hlinksldjump"/>
            <a:extLst>
              <a:ext uri="{FF2B5EF4-FFF2-40B4-BE49-F238E27FC236}">
                <a16:creationId xmlns:a16="http://schemas.microsoft.com/office/drawing/2014/main" id="{93B6E05F-D632-465F-817F-87AC754EEB18}"/>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THE PRICING CALCULATOR</a:t>
            </a:r>
            <a:endParaRPr lang="en-US" cap="small" dirty="0"/>
          </a:p>
        </p:txBody>
      </p:sp>
      <p:sp>
        <p:nvSpPr>
          <p:cNvPr id="39" name="Text Placeholder 2">
            <a:hlinkClick r:id="rId22" action="ppaction://hlinksldjump"/>
            <a:extLst>
              <a:ext uri="{FF2B5EF4-FFF2-40B4-BE49-F238E27FC236}">
                <a16:creationId xmlns:a16="http://schemas.microsoft.com/office/drawing/2014/main" id="{0F6A8A28-B586-4820-9F01-E27E799F32C7}"/>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41" name="Text Placeholder 2">
            <a:hlinkClick r:id="rId23" action="ppaction://hlinksldjump"/>
            <a:extLst>
              <a:ext uri="{FF2B5EF4-FFF2-40B4-BE49-F238E27FC236}">
                <a16:creationId xmlns:a16="http://schemas.microsoft.com/office/drawing/2014/main" id="{689769C9-07A7-4B08-9CE8-25C5FEEB913A}"/>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CF9D292F-BF95-41B0-A7A7-33B536019B48}"/>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497982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A7C588D-F0F9-4089-8E34-09389AD1A42E}"/>
              </a:ext>
            </a:extLst>
          </p:cNvPr>
          <p:cNvGraphicFramePr>
            <a:graphicFrameLocks noChangeAspect="1"/>
          </p:cNvGraphicFramePr>
          <p:nvPr>
            <p:custDataLst>
              <p:tags r:id="rId2"/>
            </p:custDataLst>
            <p:extLst>
              <p:ext uri="{D42A27DB-BD31-4B8C-83A1-F6EECF244321}">
                <p14:modId xmlns:p14="http://schemas.microsoft.com/office/powerpoint/2010/main" val="38882057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4"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747E8DD-6F43-411D-B570-8EE80DA365E3}"/>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475A48B8-58FF-4A36-B963-716AE436C75E}"/>
              </a:ext>
            </a:extLst>
          </p:cNvPr>
          <p:cNvSpPr>
            <a:spLocks noGrp="1"/>
          </p:cNvSpPr>
          <p:nvPr>
            <p:ph type="title"/>
          </p:nvPr>
        </p:nvSpPr>
        <p:spPr/>
        <p:txBody>
          <a:bodyPr/>
          <a:lstStyle/>
          <a:p>
            <a:r>
              <a:rPr lang="en-US" cap="small" dirty="0"/>
              <a:t>Options around Azure free account</a:t>
            </a:r>
            <a:endParaRPr lang="en-US" dirty="0"/>
          </a:p>
        </p:txBody>
      </p:sp>
      <p:sp>
        <p:nvSpPr>
          <p:cNvPr id="3" name="Subtitle 2">
            <a:extLst>
              <a:ext uri="{FF2B5EF4-FFF2-40B4-BE49-F238E27FC236}">
                <a16:creationId xmlns:a16="http://schemas.microsoft.com/office/drawing/2014/main" id="{5C20771F-E9EF-46CD-8F95-8147A4D73D7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64D12F2-97DF-453C-B711-65E3309EBA9F}"/>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919BC5C5-F3CD-4FBF-8B3C-20A8B0893BF6}"/>
              </a:ext>
            </a:extLst>
          </p:cNvPr>
          <p:cNvSpPr/>
          <p:nvPr/>
        </p:nvSpPr>
        <p:spPr>
          <a:xfrm>
            <a:off x="3673641" y="1479250"/>
            <a:ext cx="8101263" cy="4524315"/>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If you’ve never had an Azure free trial and you’ve never been a paid Azure customer, you are eligible for an Azure free account.</a:t>
            </a:r>
          </a:p>
          <a:p>
            <a:pPr marL="285750" indent="-285750">
              <a:buFont typeface="Arial" panose="020B0604020202020204" pitchFamily="34" charset="0"/>
              <a:buChar char="•"/>
            </a:pPr>
            <a:r>
              <a:rPr lang="en-US" dirty="0"/>
              <a:t>A free account gives you 12 months of free access to the most popular Azure services, and many other Azure services offer free usage even after those 12 months have elapsed. </a:t>
            </a:r>
          </a:p>
          <a:p>
            <a:pPr marL="285750" indent="-285750">
              <a:buFont typeface="Arial" panose="020B0604020202020204" pitchFamily="34" charset="0"/>
              <a:buChar char="•"/>
            </a:pPr>
            <a:r>
              <a:rPr lang="en-US" dirty="0"/>
              <a:t>You also get a $200 credit that you can use for Azure services for a 30-day period after you sign up for a free account</a:t>
            </a:r>
          </a:p>
          <a:p>
            <a:pPr marL="285750" indent="-285750">
              <a:buFont typeface="Arial" panose="020B0604020202020204" pitchFamily="34" charset="0"/>
              <a:buChar char="•"/>
            </a:pPr>
            <a:endParaRPr lang="en-US" dirty="0"/>
          </a:p>
          <a:p>
            <a:r>
              <a:rPr lang="en-US" dirty="0"/>
              <a:t>Microsoft places a $200 spending limit on free accounts so that you don’t accidentally go over the $200 free credit. If you hit that spending limit, you will need to upgrade your subscription to a Pay-As-You-Go subscription in order to create additional resources.</a:t>
            </a:r>
          </a:p>
          <a:p>
            <a:r>
              <a:rPr lang="en-US" dirty="0"/>
              <a:t>At the end of the 30-day period, any resources that are not free for 12 months or more are deleted automatically, so you’ll want to ensure you upgrade your Azure subscription before the 30 days has elapsed if you want to continue using your resources.</a:t>
            </a:r>
          </a:p>
        </p:txBody>
      </p:sp>
    </p:spTree>
    <p:extLst>
      <p:ext uri="{BB962C8B-B14F-4D97-AF65-F5344CB8AC3E}">
        <p14:creationId xmlns:p14="http://schemas.microsoft.com/office/powerpoint/2010/main" val="224160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2953216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8" name="think-cell Slide" r:id="rId16" imgW="186" imgH="179" progId="TCLayout.ActiveDocument.1">
                  <p:embed/>
                </p:oleObj>
              </mc:Choice>
              <mc:Fallback>
                <p:oleObj name="think-cell Slide" r:id="rId16"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8" action="ppaction://hlinksldjump"/>
            <a:extLst>
              <a:ext uri="{FF2B5EF4-FFF2-40B4-BE49-F238E27FC236}">
                <a16:creationId xmlns:a16="http://schemas.microsoft.com/office/drawing/2014/main" id="{05A347E8-0528-4ED4-977D-F26B0F89A2DB}"/>
              </a:ext>
            </a:extLst>
          </p:cNvPr>
          <p:cNvSpPr>
            <a:spLocks noGrp="1"/>
          </p:cNvSpPr>
          <p:nvPr>
            <p:custDataLst>
              <p:tags r:id="rId7"/>
            </p:custDataLst>
          </p:nvPr>
        </p:nvSpPr>
        <p:spPr bwMode="gray">
          <a:xfrm>
            <a:off x="4978399" y="1800225"/>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Options for purchasing Azure products </a:t>
            </a:r>
            <a:r>
              <a:rPr lang="en-US" cap="small"/>
              <a:t>and services</a:t>
            </a:r>
            <a:endParaRPr lang="en-US" cap="small" dirty="0"/>
          </a:p>
        </p:txBody>
      </p:sp>
      <p:sp>
        <p:nvSpPr>
          <p:cNvPr id="13" name="Text Placeholder 2">
            <a:hlinkClick r:id="rId19" action="ppaction://hlinksldjump"/>
            <a:extLst>
              <a:ext uri="{FF2B5EF4-FFF2-40B4-BE49-F238E27FC236}">
                <a16:creationId xmlns:a16="http://schemas.microsoft.com/office/drawing/2014/main" id="{EE887175-516A-4FAD-9E90-009196CFBA2C}"/>
              </a:ext>
            </a:extLst>
          </p:cNvPr>
          <p:cNvSpPr>
            <a:spLocks noGrp="1"/>
          </p:cNvSpPr>
          <p:nvPr>
            <p:custDataLst>
              <p:tags r:id="rId8"/>
            </p:custDataLst>
          </p:nvPr>
        </p:nvSpPr>
        <p:spPr bwMode="gray">
          <a:xfrm>
            <a:off x="4978400" y="22082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Options around Azure free account</a:t>
            </a:r>
          </a:p>
        </p:txBody>
      </p:sp>
      <p:sp>
        <p:nvSpPr>
          <p:cNvPr id="12" name="Text Placeholder 2">
            <a:extLst>
              <a:ext uri="{FF2B5EF4-FFF2-40B4-BE49-F238E27FC236}">
                <a16:creationId xmlns:a16="http://schemas.microsoft.com/office/drawing/2014/main" id="{BC3F91B1-A5BF-472A-9929-351E604A7F2A}"/>
              </a:ext>
            </a:extLst>
          </p:cNvPr>
          <p:cNvSpPr>
            <a:spLocks noGrp="1"/>
          </p:cNvSpPr>
          <p:nvPr>
            <p:custDataLst>
              <p:tags r:id="rId9"/>
            </p:custDataLst>
          </p:nvPr>
        </p:nvSpPr>
        <p:spPr bwMode="gray">
          <a:xfrm>
            <a:off x="4978400" y="2614613"/>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b="1" cap="small">
                <a:solidFill>
                  <a:schemeClr val="tx2"/>
                </a:solidFill>
              </a:rPr>
              <a:t>Factors affecting costs</a:t>
            </a:r>
          </a:p>
        </p:txBody>
      </p:sp>
      <p:sp>
        <p:nvSpPr>
          <p:cNvPr id="29" name="Text Placeholder 2">
            <a:hlinkClick r:id="rId20" action="ppaction://hlinksldjump"/>
            <a:extLst>
              <a:ext uri="{FF2B5EF4-FFF2-40B4-BE49-F238E27FC236}">
                <a16:creationId xmlns:a16="http://schemas.microsoft.com/office/drawing/2014/main" id="{59FE678D-D6ED-432C-9C71-55D2B7D09ADA}"/>
              </a:ext>
            </a:extLst>
          </p:cNvPr>
          <p:cNvSpPr>
            <a:spLocks noGrp="1"/>
          </p:cNvSpPr>
          <p:nvPr>
            <p:custDataLst>
              <p:tags r:id="rId10"/>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Zones</a:t>
            </a:r>
          </a:p>
        </p:txBody>
      </p:sp>
      <p:sp>
        <p:nvSpPr>
          <p:cNvPr id="25" name="Text Placeholder 2">
            <a:hlinkClick r:id="rId21" action="ppaction://hlinksldjump"/>
            <a:extLst>
              <a:ext uri="{FF2B5EF4-FFF2-40B4-BE49-F238E27FC236}">
                <a16:creationId xmlns:a16="http://schemas.microsoft.com/office/drawing/2014/main" id="{8D1B26B6-BAF1-4D08-B3E5-143B10CD2816}"/>
              </a:ext>
            </a:extLst>
          </p:cNvPr>
          <p:cNvSpPr>
            <a:spLocks noGrp="1"/>
          </p:cNvSpPr>
          <p:nvPr>
            <p:custDataLst>
              <p:tags r:id="rId11"/>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en-US" cap="small"/>
              <a:t>THE PRICING CALCULATOR</a:t>
            </a:r>
            <a:endParaRPr lang="en-US" cap="small" dirty="0"/>
          </a:p>
        </p:txBody>
      </p:sp>
      <p:sp>
        <p:nvSpPr>
          <p:cNvPr id="35" name="Text Placeholder 2">
            <a:hlinkClick r:id="rId22" action="ppaction://hlinksldjump"/>
            <a:extLst>
              <a:ext uri="{FF2B5EF4-FFF2-40B4-BE49-F238E27FC236}">
                <a16:creationId xmlns:a16="http://schemas.microsoft.com/office/drawing/2014/main" id="{78AFE4F8-F3AE-4351-8196-0DA5204B6B16}"/>
              </a:ext>
            </a:extLst>
          </p:cNvPr>
          <p:cNvSpPr>
            <a:spLocks noGrp="1"/>
          </p:cNvSpPr>
          <p:nvPr>
            <p:custDataLst>
              <p:tags r:id="rId12"/>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dirty="0"/>
              <a:t>The total cost of ownership (TCO</a:t>
            </a:r>
            <a:r>
              <a:rPr lang="en-US" cap="small"/>
              <a:t>) calculator</a:t>
            </a:r>
            <a:endParaRPr lang="en-US" cap="small" dirty="0"/>
          </a:p>
        </p:txBody>
      </p:sp>
      <p:sp>
        <p:nvSpPr>
          <p:cNvPr id="37" name="Text Placeholder 2">
            <a:hlinkClick r:id="rId23" action="ppaction://hlinksldjump"/>
            <a:extLst>
              <a:ext uri="{FF2B5EF4-FFF2-40B4-BE49-F238E27FC236}">
                <a16:creationId xmlns:a16="http://schemas.microsoft.com/office/drawing/2014/main" id="{A46E2F57-6C67-4557-B309-09845E5E3929}"/>
              </a:ext>
            </a:extLst>
          </p:cNvPr>
          <p:cNvSpPr>
            <a:spLocks noGrp="1"/>
          </p:cNvSpPr>
          <p:nvPr>
            <p:custDataLst>
              <p:tags r:id="rId13"/>
            </p:custDataLst>
          </p:nvPr>
        </p:nvSpPr>
        <p:spPr bwMode="gray">
          <a:xfrm>
            <a:off x="4978400" y="42433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Best practices for minimizing Azure costs</a:t>
            </a:r>
            <a:endParaRPr lang="en-US" cap="small" dirty="0"/>
          </a:p>
        </p:txBody>
      </p:sp>
      <p:sp>
        <p:nvSpPr>
          <p:cNvPr id="15" name="Text Placeholder 2">
            <a:hlinkClick r:id="rId24" action="ppaction://hlinksldjump"/>
            <a:extLst>
              <a:ext uri="{FF2B5EF4-FFF2-40B4-BE49-F238E27FC236}">
                <a16:creationId xmlns:a16="http://schemas.microsoft.com/office/drawing/2014/main" id="{FD03C059-DE6A-4A27-A30D-343365DCBF81}"/>
              </a:ext>
            </a:extLst>
          </p:cNvPr>
          <p:cNvSpPr>
            <a:spLocks noGrp="1"/>
          </p:cNvSpPr>
          <p:nvPr>
            <p:custDataLst>
              <p:tags r:id="rId14"/>
            </p:custDataLst>
          </p:nvPr>
        </p:nvSpPr>
        <p:spPr bwMode="gray">
          <a:xfrm>
            <a:off x="4978400" y="4649788"/>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cap="small"/>
              <a:t>Azure Cost Management</a:t>
            </a:r>
            <a:endParaRPr lang="en-US" dirty="0"/>
          </a:p>
        </p:txBody>
      </p:sp>
    </p:spTree>
    <p:extLst>
      <p:ext uri="{BB962C8B-B14F-4D97-AF65-F5344CB8AC3E}">
        <p14:creationId xmlns:p14="http://schemas.microsoft.com/office/powerpoint/2010/main" val="48518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ACC8D01-4F7F-48B8-AADC-F6DE4F448962}"/>
              </a:ext>
            </a:extLst>
          </p:cNvPr>
          <p:cNvGraphicFramePr>
            <a:graphicFrameLocks noChangeAspect="1"/>
          </p:cNvGraphicFramePr>
          <p:nvPr>
            <p:custDataLst>
              <p:tags r:id="rId2"/>
            </p:custDataLst>
            <p:extLst>
              <p:ext uri="{D42A27DB-BD31-4B8C-83A1-F6EECF244321}">
                <p14:modId xmlns:p14="http://schemas.microsoft.com/office/powerpoint/2010/main" val="7005523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90"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FC355A7-136B-4670-9F2D-05AFCFB5E47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F065450-962B-4FEC-BAAA-FF1410A7931F}"/>
              </a:ext>
            </a:extLst>
          </p:cNvPr>
          <p:cNvSpPr>
            <a:spLocks noGrp="1"/>
          </p:cNvSpPr>
          <p:nvPr>
            <p:ph type="title"/>
          </p:nvPr>
        </p:nvSpPr>
        <p:spPr/>
        <p:txBody>
          <a:bodyPr/>
          <a:lstStyle/>
          <a:p>
            <a:r>
              <a:rPr lang="en-US" dirty="0"/>
              <a:t>Factors affecting costs</a:t>
            </a:r>
          </a:p>
        </p:txBody>
      </p:sp>
      <p:sp>
        <p:nvSpPr>
          <p:cNvPr id="3" name="Subtitle 2">
            <a:extLst>
              <a:ext uri="{FF2B5EF4-FFF2-40B4-BE49-F238E27FC236}">
                <a16:creationId xmlns:a16="http://schemas.microsoft.com/office/drawing/2014/main" id="{44018BB6-770E-491A-A966-388AAD75FE0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E215FFF-7789-4069-BF2F-121A5E5830C8}"/>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62F55965-61DC-4905-92F4-AF632AC8EECB}"/>
              </a:ext>
            </a:extLst>
          </p:cNvPr>
          <p:cNvSpPr/>
          <p:nvPr/>
        </p:nvSpPr>
        <p:spPr>
          <a:xfrm>
            <a:off x="3654934" y="1367408"/>
            <a:ext cx="7985378" cy="4801314"/>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The primary factors that impact costs are:</a:t>
            </a:r>
          </a:p>
          <a:p>
            <a:pPr marL="285750" indent="-285750">
              <a:buFont typeface="Arial" panose="020B0604020202020204" pitchFamily="34" charset="0"/>
              <a:buChar char="•"/>
            </a:pPr>
            <a:r>
              <a:rPr lang="en-US" dirty="0"/>
              <a:t>The resource type</a:t>
            </a:r>
          </a:p>
          <a:p>
            <a:pPr marL="285750" indent="-285750">
              <a:buFont typeface="Arial" panose="020B0604020202020204" pitchFamily="34" charset="0"/>
              <a:buChar char="•"/>
            </a:pPr>
            <a:r>
              <a:rPr lang="en-US" dirty="0"/>
              <a:t>How you purchase the resource</a:t>
            </a:r>
          </a:p>
          <a:p>
            <a:pPr marL="285750" indent="-285750">
              <a:buFont typeface="Arial" panose="020B0604020202020204" pitchFamily="34" charset="0"/>
              <a:buChar char="•"/>
            </a:pPr>
            <a:r>
              <a:rPr lang="en-US" dirty="0"/>
              <a:t>The Azure regions you’re using, and </a:t>
            </a:r>
          </a:p>
          <a:p>
            <a:pPr marL="285750" indent="-285750">
              <a:buFont typeface="Arial" panose="020B0604020202020204" pitchFamily="34" charset="0"/>
              <a:buChar char="•"/>
            </a:pPr>
            <a:r>
              <a:rPr lang="en-US" dirty="0"/>
              <a:t>The billing zone your resources are in</a:t>
            </a:r>
          </a:p>
          <a:p>
            <a:pPr marL="285750" indent="-285750">
              <a:buFont typeface="Arial" panose="020B0604020202020204" pitchFamily="34" charset="0"/>
              <a:buChar char="•"/>
            </a:pPr>
            <a:endParaRPr lang="en-US" dirty="0">
              <a:solidFill>
                <a:srgbClr val="000000"/>
              </a:solidFill>
              <a:latin typeface="inherit"/>
              <a:ea typeface="Times New Roman" panose="02020603050405020304" pitchFamily="18" charset="0"/>
              <a:cs typeface="Times New Roman" panose="02020603050405020304" pitchFamily="18" charset="0"/>
            </a:endParaRPr>
          </a:p>
          <a:p>
            <a:r>
              <a:rPr lang="en-US" b="1" dirty="0"/>
              <a:t>Each Azure service has a pricing page that outlines estimates on pricing for that resource based on typical usage.</a:t>
            </a:r>
          </a:p>
          <a:p>
            <a:endParaRPr lang="en-US" b="1" dirty="0"/>
          </a:p>
          <a:p>
            <a:r>
              <a:rPr lang="en-US" dirty="0"/>
              <a:t>Azure services are billed according to </a:t>
            </a:r>
            <a:r>
              <a:rPr lang="en-US" i="1" dirty="0"/>
              <a:t>meters</a:t>
            </a:r>
            <a:r>
              <a:rPr lang="en-US" dirty="0"/>
              <a:t> associated with a resource. These meters track how much a specific metric has been used by the resource. </a:t>
            </a:r>
          </a:p>
          <a:p>
            <a:r>
              <a:rPr lang="en-US" dirty="0">
                <a:solidFill>
                  <a:srgbClr val="000000"/>
                </a:solidFill>
                <a:latin typeface="inherit"/>
                <a:ea typeface="Times New Roman" panose="02020603050405020304" pitchFamily="18" charset="0"/>
                <a:cs typeface="Times New Roman" panose="02020603050405020304" pitchFamily="18" charset="0"/>
              </a:rPr>
              <a:t> </a:t>
            </a:r>
            <a:r>
              <a:rPr lang="en-US" dirty="0"/>
              <a:t>As you determine which resources you need to use in your Azure deployment, consider how those resources are going to use the metrics the resources charges for. For example, if you can plan your virtual networks so that you have fewer peered networks, you can save substantially over the long-term.</a:t>
            </a:r>
          </a:p>
        </p:txBody>
      </p:sp>
    </p:spTree>
    <p:extLst>
      <p:ext uri="{BB962C8B-B14F-4D97-AF65-F5344CB8AC3E}">
        <p14:creationId xmlns:p14="http://schemas.microsoft.com/office/powerpoint/2010/main" val="2862203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2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WHO0CyCvT9Kh8.7VOzXDQQ"/>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Vo7c6F_aVYo0JXg.0XGep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XpYJGbSlcnlgurDYyIYq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SL612XfmfA_oqYFB7QZqcQ"/>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uptq_00GEf5IW_wvB_Tp1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Ju4Tq2NssYoLI52ageqfH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R4H5JIKdrOsABvi7nW9j8Q"/>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4Cn8Ebd7LBPWIMc2qoJYC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W_G1xpBIP1NG5hEKxk4Wjg"/>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W_G1xpBIP1NG5hEKxk4Wjg"/>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4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LvFPtnerelfjEcn2vm4sJw"/>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rodmlRkFh4G4Y9Baui6.M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_fvS54D5FhZDhVIHKAg_2g"/>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rJdKFgwafLMinozaFV0jT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juVgc_q6Q7GvsNBM7Z3Cx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I_B3XPkiJsTlP9nLb4I7m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dzlq28js8Tv.oysBX.Mk6A"/>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eUxbNr3rmME47eLGInN3c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BskQuGicXu8OUxX7tWuI1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BGXzr8YSjqDHd0AzIyc_Bg"/>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PdQR_rx4hiqcGP3HMxtKW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I9Pr2HXE_EZ1GwtZzAnXA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t_yX_hUq0ud97JZW1UPVNQ"/>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t_yX_hUq0ud97JZW1UPVN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7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mVPWHwyfgJY85ORcZ1y_w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R.1_iZhynIwDncZ7xCk17A"/>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Jr1PKaPF24DCNdlWEc8K6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i2Evz5cNINdKZTgd5EhtG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wQtkIPtSu2HRLqu11XlsA"/>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9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9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8Zs4dITa6wGlBNO7WNW9J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4qEu_6uPn8f3Lj5EAeEzHQ"/>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IzvlRTlOcRQz07Whug8zzw"/>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BTucO6upzYlWDpCImIvK1Q"/>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fNuAUPAQUFJ_3pgmNQoof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crRbQtWZZmYmzrXziOjST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crRbQtWZZmYmzrXziOjSTA"/>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crRbQtWZZmYmzrXziOjST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8Zs4dITa6wGlBNO7WNW9J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4qEu_6uPn8f3Lj5EAeEzH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gfJ7Gr6BFl958yi1MigTEA"/>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NqWLZIqq5Q9aULvAInRV3g"/>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nSz2qM183.Jeqy2WjpALjg"/>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507OJlt6od8jtJzYxn6Rnw"/>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8Zs4dITa6wGlBNO7WNW9Jg"/>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4qEu_6uPn8f3Lj5EAeEzH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F0OSirml6hWM_8ROmUvIQw"/>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2hDN0AmQirXTXrZ1EJJOcQ"/>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cC8jbN_CR8TKgwnuWQ37K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9CYp6ZOuQ9UgZURefLMpR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9CYp6ZOuQ9UgZURefLMpRg"/>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5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hQutu_ukQ7p9oxsre.7ozA"/>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Kc4S13plHrR69bvA71hsT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k_Pm16MrUXM_FwauPWUPM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8Zs4dITa6wGlBNO7WNW9Jg"/>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4qEu_6uPn8f3Lj5EAeEzH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F0OSirml6hWM_8ROmUvIQw"/>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2hDN0AmQirXTXrZ1EJJOcQ"/>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TW7OpELFEG13rBCC2fg8pg"/>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AjmfQiffx3huLAL9bJXlI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AjmfQiffx3huLAL9bJXlI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AjmfQiffx3huLAL9bJXlIQ"/>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AjmfQiffx3huLAL9bJXlI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537</TotalTime>
  <Words>2502</Words>
  <Application>Microsoft Office PowerPoint</Application>
  <PresentationFormat>Widescreen</PresentationFormat>
  <Paragraphs>190</Paragraphs>
  <Slides>31</Slides>
  <Notes>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1" baseType="lpstr">
      <vt:lpstr>inherit</vt:lpstr>
      <vt:lpstr>Arial</vt:lpstr>
      <vt:lpstr>Calibri</vt:lpstr>
      <vt:lpstr>Georgia</vt:lpstr>
      <vt:lpstr>Segoe UI</vt:lpstr>
      <vt:lpstr>Times New Roman</vt:lpstr>
      <vt:lpstr>Wingdings</vt:lpstr>
      <vt:lpstr>White</vt:lpstr>
      <vt:lpstr>Contrast</vt:lpstr>
      <vt:lpstr>think-cell Slide</vt:lpstr>
      <vt:lpstr>UNDERSTAND PLANNING AND MANAGEMENT OF COSTS</vt:lpstr>
      <vt:lpstr>Agenda</vt:lpstr>
      <vt:lpstr>Options for purchasing Azure products and services</vt:lpstr>
      <vt:lpstr>Options for purchasing Azure products and services</vt:lpstr>
      <vt:lpstr>Options for purchasing Azure products and services</vt:lpstr>
      <vt:lpstr>Agenda</vt:lpstr>
      <vt:lpstr>Options around Azure free account</vt:lpstr>
      <vt:lpstr>Agenda</vt:lpstr>
      <vt:lpstr>Factors affecting costs</vt:lpstr>
      <vt:lpstr>Factors affecting costs</vt:lpstr>
      <vt:lpstr>Agenda</vt:lpstr>
      <vt:lpstr>ZONES</vt:lpstr>
      <vt:lpstr>Agenda</vt:lpstr>
      <vt:lpstr>The Pricing Calculator</vt:lpstr>
      <vt:lpstr>The Pricing Calculator</vt:lpstr>
      <vt:lpstr>The Pricing Calculator</vt:lpstr>
      <vt:lpstr>Agenda</vt:lpstr>
      <vt:lpstr>The total cost of ownership (TCO) calculator</vt:lpstr>
      <vt:lpstr>The total cost of ownership (TCO) calculator</vt:lpstr>
      <vt:lpstr>The total cost of ownership (TCO) calculator</vt:lpstr>
      <vt:lpstr>The total cost of ownership (TCO) calculator</vt:lpstr>
      <vt:lpstr>The total cost of ownership (TCO) calculator</vt:lpstr>
      <vt:lpstr>The total cost of ownership (TCO) calculator</vt:lpstr>
      <vt:lpstr>Agenda</vt:lpstr>
      <vt:lpstr>Best practices for minimizing Azure costs</vt:lpstr>
      <vt:lpstr>Best practices for minimizing Azure costs</vt:lpstr>
      <vt:lpstr>Agenda</vt:lpstr>
      <vt:lpstr>Azure Cost Management</vt:lpstr>
      <vt:lpstr>Azure Cost Management</vt:lpstr>
      <vt:lpstr>Azure Cost Management</vt:lpstr>
      <vt:lpstr>Azure Cost Management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PLANNING AND MANAGEMENT OF COSTS</dc:title>
  <dc:subject/>
  <dc:creator>Lam Nguyen</dc:creator>
  <cp:keywords/>
  <dc:description/>
  <cp:lastModifiedBy>Lam Nguyen</cp:lastModifiedBy>
  <cp:revision>38</cp:revision>
  <cp:lastPrinted>2018-10-30T20:37:12Z</cp:lastPrinted>
  <dcterms:created xsi:type="dcterms:W3CDTF">2020-12-25T04:55:48Z</dcterms:created>
  <dcterms:modified xsi:type="dcterms:W3CDTF">2021-02-27T17:09:31Z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